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96" r:id="rId3"/>
  </p:sldMasterIdLst>
  <p:notesMasterIdLst>
    <p:notesMasterId r:id="rId26"/>
  </p:notesMasterIdLst>
  <p:handoutMasterIdLst>
    <p:handoutMasterId r:id="rId27"/>
  </p:handout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88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6173" cy="456900"/>
          </a:xfrm>
          <a:prstGeom prst="rect">
            <a:avLst/>
          </a:prstGeom>
          <a:noFill/>
          <a:ln>
            <a:noFill/>
          </a:ln>
        </p:spPr>
        <p:txBody>
          <a:bodyPr vert="horz" wrap="none" lIns="78903" tIns="39452" rIns="78903" bIns="39452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hangingPunct="0">
              <a:buNone/>
              <a:defRPr sz="1400"/>
            </a:pPr>
            <a:endParaRPr lang="ru-RU" sz="1200" dirty="0">
              <a:latin typeface="Arial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3881795" y="0"/>
            <a:ext cx="2976173" cy="456900"/>
          </a:xfrm>
          <a:prstGeom prst="rect">
            <a:avLst/>
          </a:prstGeom>
          <a:noFill/>
          <a:ln>
            <a:noFill/>
          </a:ln>
        </p:spPr>
        <p:txBody>
          <a:bodyPr vert="horz" wrap="none" lIns="78903" tIns="39452" rIns="78903" bIns="39452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algn="r" hangingPunct="0">
              <a:buNone/>
              <a:defRPr sz="1400"/>
            </a:pPr>
            <a:endParaRPr lang="ru-RU" sz="1200" dirty="0">
              <a:latin typeface="Arial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0" y="8686952"/>
            <a:ext cx="2976173" cy="456900"/>
          </a:xfrm>
          <a:prstGeom prst="rect">
            <a:avLst/>
          </a:prstGeom>
          <a:noFill/>
          <a:ln>
            <a:noFill/>
          </a:ln>
        </p:spPr>
        <p:txBody>
          <a:bodyPr vert="horz" wrap="none" lIns="78903" tIns="39452" rIns="78903" bIns="39452" anchor="b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hangingPunct="0">
              <a:buNone/>
              <a:defRPr sz="1400"/>
            </a:pPr>
            <a:endParaRPr lang="ru-RU" sz="1200" dirty="0">
              <a:latin typeface="Arial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3881795" y="8686952"/>
            <a:ext cx="2976173" cy="456900"/>
          </a:xfrm>
          <a:prstGeom prst="rect">
            <a:avLst/>
          </a:prstGeom>
          <a:noFill/>
          <a:ln>
            <a:noFill/>
          </a:ln>
        </p:spPr>
        <p:txBody>
          <a:bodyPr vert="horz" wrap="none" lIns="78903" tIns="39452" rIns="78903" bIns="39452" anchor="b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algn="r" hangingPunct="0">
              <a:buNone/>
              <a:defRPr sz="1400"/>
            </a:pPr>
            <a:fld id="{BD903A32-8770-4536-ADB3-E24A4AE8BDCB}" type="slidenum">
              <a:t>‹#›</a:t>
            </a:fld>
            <a:endParaRPr lang="ru-RU" sz="1200" dirty="0">
              <a:latin typeface="Arial" pitchFamily="18"/>
              <a:ea typeface="Microsoft YaHei" pitchFamily="2"/>
              <a:cs typeface="Lucida Sans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7193912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" name="Верхний колонтитул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5" name="Дата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algn="r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C422AA30-C2DD-48C9-A801-605004F94C90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7677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ru-RU" sz="2000" b="0" i="0" u="none" strike="noStrike" kern="1200">
        <a:ln>
          <a:noFill/>
        </a:ln>
        <a:latin typeface="Arial" pitchFamily="18"/>
        <a:ea typeface="Microsoft YaHei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 txBox="1">
            <a:spLocks noGrp="1"/>
          </p:cNvSpPr>
          <p:nvPr>
            <p:ph type="sldNum" sz="quarter" idx="8"/>
          </p:nvPr>
        </p:nvSpPr>
        <p:spPr>
          <a:xfrm>
            <a:off x="3884759" y="8685360"/>
            <a:ext cx="2971440" cy="456839"/>
          </a:xfrm>
        </p:spPr>
        <p:txBody>
          <a:bodyPr wrap="square" lIns="90000" tIns="45000" rIns="90000" bIns="45000" anchor="t"/>
          <a:lstStyle/>
          <a:p>
            <a:pPr lvl="0" algn="l" hangingPunct="1"/>
            <a:fld id="{06520CB8-DFD8-4214-989C-28B2E07294DC}" type="slidenum">
              <a:t>19</a:t>
            </a:fld>
            <a:endParaRPr lang="ru-RU" sz="1800">
              <a:solidFill>
                <a:srgbClr val="000000"/>
              </a:solidFill>
              <a:latin typeface="+mn-lt" pitchFamily="18"/>
              <a:ea typeface="+mn-ea" pitchFamily="2"/>
              <a:cs typeface="+mn-cs" pitchFamily="2"/>
            </a:endParaRPr>
          </a:p>
        </p:txBody>
      </p:sp>
      <p:sp>
        <p:nvSpPr>
          <p:cNvPr id="3" name="Rectangle 2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4" name="Rectangle 3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0000" tIns="45000" rIns="90000" bIns="45000" anchor="t"/>
          <a:lstStyle/>
          <a:p>
            <a:pPr lvl="0"/>
            <a:r>
              <a:rPr lang="ru-RU"/>
              <a:t>Content Layouts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 txBox="1">
            <a:spLocks noGrp="1"/>
          </p:cNvSpPr>
          <p:nvPr>
            <p:ph type="sldNum" sz="quarter" idx="8"/>
          </p:nvPr>
        </p:nvSpPr>
        <p:spPr>
          <a:xfrm>
            <a:off x="3884759" y="8685360"/>
            <a:ext cx="2971440" cy="456839"/>
          </a:xfrm>
        </p:spPr>
        <p:txBody>
          <a:bodyPr wrap="square" lIns="90000" tIns="45000" rIns="90000" bIns="45000" anchor="t"/>
          <a:lstStyle/>
          <a:p>
            <a:pPr lvl="0" algn="l" hangingPunct="1"/>
            <a:fld id="{4B6D6519-77B7-4CC5-B5EB-2F5C9B93EB04}" type="slidenum">
              <a:t>7</a:t>
            </a:fld>
            <a:endParaRPr lang="ru-RU" sz="1800">
              <a:solidFill>
                <a:srgbClr val="000000"/>
              </a:solidFill>
              <a:latin typeface="+mn-lt" pitchFamily="18"/>
              <a:ea typeface="+mn-ea" pitchFamily="2"/>
              <a:cs typeface="+mn-cs" pitchFamily="2"/>
            </a:endParaRPr>
          </a:p>
        </p:txBody>
      </p:sp>
      <p:sp>
        <p:nvSpPr>
          <p:cNvPr id="3" name="Rectangle 2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4" name="Rectangle 3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0000" tIns="45000" rIns="90000" bIns="45000" anchor="t"/>
          <a:lstStyle/>
          <a:p>
            <a:pPr lvl="0"/>
            <a:r>
              <a:rPr lang="ru-RU"/>
              <a:t>Content Layouts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1DF84EF-1E2F-461D-B045-AADD67E7C26B}" type="datetime1">
              <a:rPr lang="ru-RU" smtClean="0"/>
              <a:pPr lvl="0"/>
              <a:t>25.11.2022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/>
            <a:fld id="{F335A121-A516-4F41-8DA1-1EB512DCC365}" type="slidenum"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1DF84EF-1E2F-461D-B045-AADD67E7C26B}" type="datetime1">
              <a:rPr lang="ru-RU" smtClean="0"/>
              <a:pPr lvl="0"/>
              <a:t>25.11.2022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/>
            <a:fld id="{9250CDF8-0322-45EB-A1F8-A9679C209E0F}" type="slidenum"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057900" y="274638"/>
            <a:ext cx="1866900" cy="61991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5448300" cy="61991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1DF84EF-1E2F-461D-B045-AADD67E7C26B}" type="datetime1">
              <a:rPr lang="ru-RU" smtClean="0"/>
              <a:pPr lvl="0"/>
              <a:t>25.11.2022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/>
            <a:fld id="{D23D1E55-A3C7-4D2F-B376-325BF028D487}" type="slidenum"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ru-RU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7001E34D-F9C1-4549-9D73-6E2AABA5EFE5}" type="datetime1">
              <a:rPr lang="ru-RU" smtClean="0"/>
              <a:pPr lvl="0"/>
              <a:t>25.11.2022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/>
            <a:fld id="{6CA80FA4-C574-458A-8AFA-D6AAD7C7748F}" type="slidenum"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ru-RU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7001E34D-F9C1-4549-9D73-6E2AABA5EFE5}" type="datetime1">
              <a:rPr lang="ru-RU" smtClean="0"/>
              <a:pPr lvl="0"/>
              <a:t>25.11.2022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/>
            <a:fld id="{440E6B53-9D72-47BD-82FF-932A7CAB6002}" type="slidenum"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ru-RU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7001E34D-F9C1-4549-9D73-6E2AABA5EFE5}" type="datetime1">
              <a:rPr lang="ru-RU" smtClean="0"/>
              <a:pPr lvl="0"/>
              <a:t>25.11.2022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/>
            <a:fld id="{747E8BDC-209D-4A09-8A16-4F79A24076C4}" type="slidenum"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ru-RU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4963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7001E34D-F9C1-4549-9D73-6E2AABA5EFE5}" type="datetime1">
              <a:rPr lang="ru-RU" smtClean="0"/>
              <a:pPr lvl="0"/>
              <a:t>25.11.2022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/>
            <a:fld id="{42E5795A-C658-43D0-ADE9-90A309C68F18}" type="slidenum">
              <a:t>‹#›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ru-RU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7001E34D-F9C1-4549-9D73-6E2AABA5EFE5}" type="datetime1">
              <a:rPr lang="ru-RU" smtClean="0"/>
              <a:pPr lvl="0"/>
              <a:t>25.11.2022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/>
            <a:fld id="{0CD3106A-354A-42D3-AABC-A49D419868D0}" type="slidenum"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ru-RU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7001E34D-F9C1-4549-9D73-6E2AABA5EFE5}" type="datetime1">
              <a:rPr lang="ru-RU" smtClean="0"/>
              <a:pPr lvl="0"/>
              <a:t>25.11.2022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/>
            <a:fld id="{F9A77127-7283-4360-A547-B14D3843A394}" type="slidenum">
              <a:t>‹#›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ru-RU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7001E34D-F9C1-4549-9D73-6E2AABA5EFE5}" type="datetime1">
              <a:rPr lang="ru-RU" smtClean="0"/>
              <a:pPr lvl="0"/>
              <a:t>25.11.2022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/>
            <a:fld id="{4A1C076D-5C2E-49E3-ADF2-B39624B25FB3}" type="slidenum">
              <a:t>‹#›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ru-RU"/>
          </a:p>
        </p:txBody>
      </p:sp>
    </p:spTree>
  </p:cSld>
  <p:clrMapOvr>
    <a:masterClrMapping/>
  </p:clrMapOvr>
  <p:transition/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7001E34D-F9C1-4549-9D73-6E2AABA5EFE5}" type="datetime1">
              <a:rPr lang="ru-RU" smtClean="0"/>
              <a:pPr lvl="0"/>
              <a:t>25.11.2022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/>
            <a:fld id="{8403A736-6282-4BF6-91EE-D4B743081C15}" type="slidenum">
              <a:t>‹#›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1DF84EF-1E2F-461D-B045-AADD67E7C26B}" type="datetime1">
              <a:rPr lang="ru-RU" smtClean="0"/>
              <a:pPr lvl="0"/>
              <a:t>25.11.2022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/>
            <a:fld id="{0F724D2A-5DB0-48FC-8212-A0B480B7E702}" type="slidenum"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ru-RU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7001E34D-F9C1-4549-9D73-6E2AABA5EFE5}" type="datetime1">
              <a:rPr lang="ru-RU" smtClean="0"/>
              <a:pPr lvl="0"/>
              <a:t>25.11.2022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/>
            <a:fld id="{F89787E3-C4E4-41C4-BFAD-2523B969E9D9}" type="slidenum">
              <a:t>‹#›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ru-RU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7001E34D-F9C1-4549-9D73-6E2AABA5EFE5}" type="datetime1">
              <a:rPr lang="ru-RU" smtClean="0"/>
              <a:pPr lvl="0"/>
              <a:t>25.11.2022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/>
            <a:fld id="{5F4E8409-FABF-486C-94DD-20E0AE0E8555}" type="slidenum"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ru-RU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62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62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7001E34D-F9C1-4549-9D73-6E2AABA5EFE5}" type="datetime1">
              <a:rPr lang="ru-RU" smtClean="0"/>
              <a:pPr lvl="0"/>
              <a:t>25.11.2022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/>
            <a:fld id="{11CA765B-0D4F-4430-984D-C1B360CE8E95}" type="slidenum"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ru-RU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C0C85989-A858-4585-9D5F-B125871B38C2}" type="datetime1">
              <a:rPr lang="ru-RU" smtClean="0"/>
              <a:pPr lvl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9B22059-DA03-4047-81AC-4CE2557720B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C0C85989-A858-4585-9D5F-B125871B38C2}" type="datetime1">
              <a:rPr lang="ru-RU" smtClean="0"/>
              <a:pPr lvl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1FEE528-6C73-49BB-B2BD-8A450026B84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C0C85989-A858-4585-9D5F-B125871B38C2}" type="datetime1">
              <a:rPr lang="ru-RU" smtClean="0"/>
              <a:pPr lvl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5A88669-17C2-4033-91FD-220B4F75EC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C0C85989-A858-4585-9D5F-B125871B38C2}" type="datetime1">
              <a:rPr lang="ru-RU" smtClean="0"/>
              <a:pPr lvl="0"/>
              <a:t>25.11.2022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C9AA115-53B0-4620-A30D-03DD09E403D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C0C85989-A858-4585-9D5F-B125871B38C2}" type="datetime1">
              <a:rPr lang="ru-RU" smtClean="0"/>
              <a:pPr lvl="0"/>
              <a:t>25.11.2022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9F84E82-E7F8-487D-A885-206FE9644E1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C0C85989-A858-4585-9D5F-B125871B38C2}" type="datetime1">
              <a:rPr lang="ru-RU" smtClean="0"/>
              <a:pPr lvl="0"/>
              <a:t>25.11.2022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6266480-7EC4-4399-AF14-35EC0B1549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C0C85989-A858-4585-9D5F-B125871B38C2}" type="datetime1">
              <a:rPr lang="ru-RU" smtClean="0"/>
              <a:pPr lvl="0"/>
              <a:t>25.11.2022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A786B15-C9DC-4532-B8A3-18CD8CD27F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1DF84EF-1E2F-461D-B045-AADD67E7C26B}" type="datetime1">
              <a:rPr lang="ru-RU" smtClean="0"/>
              <a:pPr lvl="0"/>
              <a:t>25.11.2022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/>
            <a:fld id="{A7795AEC-E09C-40E5-99DB-D34B658A0DE4}" type="slidenum"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ru-RU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C0C85989-A858-4585-9D5F-B125871B38C2}" type="datetime1">
              <a:rPr lang="ru-RU" smtClean="0"/>
              <a:pPr lvl="0"/>
              <a:t>25.11.2022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DEAEF73-9A01-4437-B42D-9254BDA3A6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C0C85989-A858-4585-9D5F-B125871B38C2}" type="datetime1">
              <a:rPr lang="ru-RU" smtClean="0"/>
              <a:pPr lvl="0"/>
              <a:t>25.11.2022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60E68C0-1494-4A42-975B-F39BBAE3D08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C0C85989-A858-4585-9D5F-B125871B38C2}" type="datetime1">
              <a:rPr lang="ru-RU" smtClean="0"/>
              <a:pPr lvl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21F8878-DA27-40AA-9727-1941F9EF96B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C0C85989-A858-4585-9D5F-B125871B38C2}" type="datetime1">
              <a:rPr lang="ru-RU" smtClean="0"/>
              <a:pPr lvl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B5A7122-4D22-48D6-8A68-27719CC2A9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873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873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1DF84EF-1E2F-461D-B045-AADD67E7C26B}" type="datetime1">
              <a:rPr lang="ru-RU" smtClean="0"/>
              <a:pPr lvl="0"/>
              <a:t>25.11.2022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/>
            <a:fld id="{9652D103-91C8-4D86-8268-96E7BA9DA3C3}" type="slidenum">
              <a:t>‹#›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1DF84EF-1E2F-461D-B045-AADD67E7C26B}" type="datetime1">
              <a:rPr lang="ru-RU" smtClean="0"/>
              <a:pPr lvl="0"/>
              <a:t>25.11.2022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/>
            <a:fld id="{CB82B756-0311-40D4-8880-02FB432C0420}" type="slidenum"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1DF84EF-1E2F-461D-B045-AADD67E7C26B}" type="datetime1">
              <a:rPr lang="ru-RU" smtClean="0"/>
              <a:pPr lvl="0"/>
              <a:t>25.11.2022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/>
            <a:fld id="{4D54AC08-47B6-4B66-A234-03356AEFC809}" type="slidenum">
              <a:t>‹#›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1DF84EF-1E2F-461D-B045-AADD67E7C26B}" type="datetime1">
              <a:rPr lang="ru-RU" smtClean="0"/>
              <a:pPr lvl="0"/>
              <a:t>25.11.2022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/>
            <a:fld id="{D394EC80-D016-4E4B-A44A-25B2603A9EE5}" type="slidenum">
              <a:t>‹#›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ru-RU"/>
          </a:p>
        </p:txBody>
      </p:sp>
    </p:spTree>
  </p:cSld>
  <p:clrMapOvr>
    <a:masterClrMapping/>
  </p:clrMapOvr>
  <p:transition/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1DF84EF-1E2F-461D-B045-AADD67E7C26B}" type="datetime1">
              <a:rPr lang="ru-RU" smtClean="0"/>
              <a:pPr lvl="0"/>
              <a:t>25.11.2022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/>
            <a:fld id="{87600FA8-3247-4AC2-8712-A9640A894BEB}" type="slidenum">
              <a:t>‹#›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1DF84EF-1E2F-461D-B045-AADD67E7C26B}" type="datetime1">
              <a:rPr lang="ru-RU" smtClean="0"/>
              <a:pPr lvl="0"/>
              <a:t>25.11.2022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/>
            <a:fld id="{6440158E-0753-49BC-A33B-1AFB6A04116F}" type="slidenum">
              <a:t>‹#›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ая соединительная линия 15"/>
          <p:cNvSpPr/>
          <p:nvPr/>
        </p:nvSpPr>
        <p:spPr>
          <a:xfrm>
            <a:off x="8762760" y="0"/>
            <a:ext cx="0" cy="6858000"/>
          </a:xfrm>
          <a:prstGeom prst="line">
            <a:avLst/>
          </a:prstGeom>
          <a:noFill/>
          <a:ln w="38160">
            <a:solidFill>
              <a:srgbClr val="FEC2AE">
                <a:alpha val="93000"/>
              </a:srgbClr>
            </a:solidFill>
            <a:prstDash val="solid"/>
            <a:round/>
          </a:ln>
        </p:spPr>
        <p:txBody>
          <a:bodyPr vert="horz" wrap="square" lIns="91440" tIns="45720" rIns="91440" bIns="45720" anchor="t" anchorCtr="1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3" name="Прямая соединительная линия 6"/>
          <p:cNvSpPr/>
          <p:nvPr/>
        </p:nvSpPr>
        <p:spPr>
          <a:xfrm>
            <a:off x="75960" y="0"/>
            <a:ext cx="0" cy="6858000"/>
          </a:xfrm>
          <a:prstGeom prst="line">
            <a:avLst/>
          </a:prstGeom>
          <a:noFill/>
          <a:ln w="57240">
            <a:solidFill>
              <a:srgbClr val="FEC2AE"/>
            </a:solidFill>
            <a:prstDash val="solid"/>
            <a:round/>
          </a:ln>
        </p:spPr>
        <p:txBody>
          <a:bodyPr vert="horz" wrap="square" lIns="91440" tIns="45720" rIns="91440" bIns="45720" anchor="t" anchorCtr="1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4" name="Прямая соединительная линия 8"/>
          <p:cNvSpPr/>
          <p:nvPr/>
        </p:nvSpPr>
        <p:spPr>
          <a:xfrm>
            <a:off x="8991360" y="0"/>
            <a:ext cx="0" cy="6858000"/>
          </a:xfrm>
          <a:prstGeom prst="line">
            <a:avLst/>
          </a:prstGeom>
          <a:noFill/>
          <a:ln w="19080">
            <a:solidFill>
              <a:srgbClr val="FE8637"/>
            </a:solidFill>
            <a:prstDash val="solid"/>
            <a:round/>
          </a:ln>
        </p:spPr>
        <p:txBody>
          <a:bodyPr vert="horz" wrap="square" lIns="91440" tIns="45720" rIns="91440" bIns="45720" anchor="t" anchorCtr="1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5" name="Прямоугольник 9"/>
          <p:cNvSpPr/>
          <p:nvPr/>
        </p:nvSpPr>
        <p:spPr>
          <a:xfrm>
            <a:off x="8839080" y="0"/>
            <a:ext cx="304560" cy="68576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EC2AE">
              <a:alpha val="87000"/>
            </a:srgbClr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6" name="Прямая соединительная линия 10"/>
          <p:cNvSpPr/>
          <p:nvPr/>
        </p:nvSpPr>
        <p:spPr>
          <a:xfrm>
            <a:off x="8915399" y="0"/>
            <a:ext cx="0" cy="6858000"/>
          </a:xfrm>
          <a:prstGeom prst="line">
            <a:avLst/>
          </a:prstGeom>
          <a:noFill/>
          <a:ln w="9360">
            <a:solidFill>
              <a:srgbClr val="FE8637"/>
            </a:solidFill>
            <a:prstDash val="solid"/>
            <a:round/>
          </a:ln>
        </p:spPr>
        <p:txBody>
          <a:bodyPr vert="horz" wrap="square" lIns="91440" tIns="45720" rIns="91440" bIns="45720" anchor="t" anchorCtr="1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7" name="Овал 11"/>
          <p:cNvSpPr/>
          <p:nvPr/>
        </p:nvSpPr>
        <p:spPr>
          <a:xfrm>
            <a:off x="8156520" y="5715000"/>
            <a:ext cx="548280" cy="54828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E8637"/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8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4680"/>
            <a:ext cx="7467119" cy="1142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t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/>
            <a:r>
              <a:rPr lang="ru-RU"/>
              <a:t>Для правки текста заголовка щелкните мышьюОбразец заголовка</a:t>
            </a:r>
          </a:p>
        </p:txBody>
      </p:sp>
      <p:sp>
        <p:nvSpPr>
          <p:cNvPr id="9" name="Содержимое 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7467119" cy="487332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t"/>
          <a:lstStyle>
            <a:def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defPPr>
            <a:lvl1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1pPr>
            <a:lvl2pPr marL="864000" lvl="1" indent="-324000" algn="l" rtl="0" hangingPunct="1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2pPr>
            <a:lvl3pPr marL="1295999" lvl="2" indent="-288000" algn="l" rtl="0" hangingPunct="1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3pPr>
            <a:lvl4pPr marL="1728000" lvl="3" indent="-216000" algn="l" rtl="0" hangingPunct="1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16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4pPr>
            <a:lvl5pPr marL="2160000" lvl="4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5pPr>
            <a:lvl6pPr marL="2592000" lvl="5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6pPr>
            <a:lvl7pPr marL="3024000" lvl="6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7pPr>
            <a:lvl8pPr marL="3456000" lvl="7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8pPr>
            <a:lvl9pPr marL="3887999" lvl="8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9pPr>
          </a:lstStyle>
          <a:p>
            <a:pPr lvl="0"/>
            <a:r>
              <a:rPr lang="ru-RU"/>
              <a:t>Для правки структуры щелкните мышью</a:t>
            </a:r>
          </a:p>
          <a:p>
            <a:pPr lvl="1"/>
            <a:r>
              <a:rPr lang="ru-RU"/>
              <a:t>Второй уровень структуры</a:t>
            </a:r>
          </a:p>
          <a:p>
            <a:pPr lvl="2"/>
            <a:r>
              <a:rPr lang="ru-RU"/>
              <a:t>Третий уровень структуры</a:t>
            </a:r>
          </a:p>
          <a:p>
            <a:pPr lvl="3"/>
            <a:r>
              <a:rPr lang="ru-RU"/>
              <a:t>Четвёртый уровень структуры</a:t>
            </a:r>
          </a:p>
          <a:p>
            <a:pPr lvl="4"/>
            <a:r>
              <a:rPr lang="ru-RU"/>
              <a:t>Пятый уровень структуры</a:t>
            </a:r>
          </a:p>
          <a:p>
            <a:pPr lvl="5"/>
            <a:r>
              <a:rPr lang="ru-RU"/>
              <a:t>Шестой уровень структуры</a:t>
            </a:r>
          </a:p>
          <a:p>
            <a:pPr lvl="6"/>
            <a:r>
              <a:rPr lang="ru-RU"/>
              <a:t>Седьмой уровень структуры</a:t>
            </a:r>
          </a:p>
          <a:p>
            <a:pPr lvl="7"/>
            <a:r>
              <a:rPr lang="ru-RU"/>
              <a:t>Восьмой уровень структуры</a:t>
            </a:r>
          </a:p>
          <a:p>
            <a:pPr lvl="0"/>
            <a:r>
              <a:rPr lang="ru-RU"/>
              <a:t>Девятый уровень структурыОбразец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Дата 6"/>
          <p:cNvSpPr txBox="1">
            <a:spLocks noGrp="1"/>
          </p:cNvSpPr>
          <p:nvPr>
            <p:ph type="dt" sz="half" idx="2"/>
          </p:nvPr>
        </p:nvSpPr>
        <p:spPr>
          <a:xfrm rot="5400000">
            <a:off x="7589700" y="1081980"/>
            <a:ext cx="2011320" cy="383760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spc="0">
                <a:solidFill>
                  <a:srgbClr val="000000"/>
                </a:solidFill>
                <a:latin typeface="Century Schoolbook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91DF84EF-1E2F-461D-B045-AADD67E7C26B}" type="datetime1">
              <a:rPr lang="ru-RU"/>
              <a:pPr lvl="0"/>
              <a:t>25.11.2022</a:t>
            </a:fld>
            <a:endParaRPr lang="ru-RU"/>
          </a:p>
        </p:txBody>
      </p:sp>
      <p:sp>
        <p:nvSpPr>
          <p:cNvPr id="11" name="Номер слайда 8"/>
          <p:cNvSpPr txBox="1">
            <a:spLocks noGrp="1"/>
          </p:cNvSpPr>
          <p:nvPr>
            <p:ph type="sldNum" sz="quarter" idx="4"/>
          </p:nvPr>
        </p:nvSpPr>
        <p:spPr>
          <a:xfrm>
            <a:off x="8129160" y="5734080"/>
            <a:ext cx="609120" cy="52091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spc="0">
                <a:solidFill>
                  <a:srgbClr val="000000"/>
                </a:solidFill>
                <a:latin typeface="Century Schoolbook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CEDEBF7D-FDE5-43BF-A4AE-30EDCB1B2C2C}" type="slidenum">
              <a:t>‹#›</a:t>
            </a:fld>
            <a:endParaRPr lang="ru-RU"/>
          </a:p>
        </p:txBody>
      </p:sp>
      <p:sp>
        <p:nvSpPr>
          <p:cNvPr id="12" name="Нижний колонтитул 9"/>
          <p:cNvSpPr txBox="1">
            <a:spLocks noGrp="1"/>
          </p:cNvSpPr>
          <p:nvPr>
            <p:ph type="ftr" sz="quarter" idx="3"/>
          </p:nvPr>
        </p:nvSpPr>
        <p:spPr>
          <a:xfrm rot="5400000">
            <a:off x="6990481" y="3737161"/>
            <a:ext cx="3200040" cy="36539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lvl="0" rtl="0" hangingPunct="0">
              <a:buNone/>
              <a:tabLst/>
              <a:defRPr lang="ru-RU" sz="2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lvl="0" algn="l" rtl="0" hangingPunct="1">
        <a:spcBef>
          <a:spcPts val="0"/>
        </a:spcBef>
        <a:spcAft>
          <a:spcPts val="0"/>
        </a:spcAft>
        <a:buNone/>
        <a:tabLst/>
        <a:defRPr lang="ru-RU" sz="3000" b="0" i="0" u="none" strike="noStrike" kern="1200" spc="0">
          <a:ln>
            <a:noFill/>
          </a:ln>
          <a:solidFill>
            <a:srgbClr val="575F6D"/>
          </a:solidFill>
          <a:latin typeface="Century Schoolbook" pitchFamily="18"/>
          <a:ea typeface="Microsoft YaHei" pitchFamily="2"/>
          <a:cs typeface="Lucida Sans" pitchFamily="2"/>
        </a:defRPr>
      </a:lvl1pPr>
    </p:titleStyle>
    <p:bodyStyle>
      <a:lvl1pPr lvl="0">
        <a:buSzPct val="45000"/>
        <a:buFont typeface="StarSymbol"/>
        <a:buChar char="●"/>
        <a:tabLst/>
        <a:defRPr lang="ru-RU" sz="2400" b="0" i="0" u="none" strike="noStrike" spc="0">
          <a:solidFill>
            <a:srgbClr val="000000"/>
          </a:solidFill>
          <a:latin typeface="Century Schoolbook" pitchFamily="18"/>
        </a:defRPr>
      </a:lvl1pPr>
      <a:lvl2pPr lvl="1">
        <a:buSzPct val="75000"/>
        <a:buFont typeface="StarSymbol"/>
        <a:buChar char="–"/>
        <a:tabLst/>
        <a:defRPr lang="ru-RU" sz="2400" b="0" i="0" u="none" strike="noStrike" spc="0">
          <a:solidFill>
            <a:srgbClr val="000000"/>
          </a:solidFill>
          <a:latin typeface="Century Schoolbook" pitchFamily="18"/>
        </a:defRPr>
      </a:lvl2pPr>
      <a:lvl3pPr lvl="2">
        <a:buSzPct val="45000"/>
        <a:buFont typeface="StarSymbol"/>
        <a:buChar char="●"/>
        <a:tabLst/>
        <a:defRPr lang="ru-RU" sz="2400" b="0" i="0" u="none" strike="noStrike" spc="0">
          <a:solidFill>
            <a:srgbClr val="000000"/>
          </a:solidFill>
          <a:latin typeface="Century Schoolbook" pitchFamily="18"/>
        </a:defRPr>
      </a:lvl3pPr>
      <a:lvl4pPr lvl="3">
        <a:buSzPct val="75000"/>
        <a:buFont typeface="StarSymbol"/>
        <a:buChar char="–"/>
        <a:tabLst/>
        <a:defRPr lang="ru-RU" sz="2400" b="0" i="0" u="none" strike="noStrike" spc="0">
          <a:solidFill>
            <a:srgbClr val="000000"/>
          </a:solidFill>
          <a:latin typeface="Century Schoolbook" pitchFamily="18"/>
        </a:defRPr>
      </a:lvl4pPr>
      <a:lvl5pPr lvl="4">
        <a:buSzPct val="45000"/>
        <a:buFont typeface="StarSymbol"/>
        <a:buChar char="●"/>
        <a:tabLst/>
        <a:defRPr lang="ru-RU" sz="2400" b="0" i="0" u="none" strike="noStrike" spc="0">
          <a:solidFill>
            <a:srgbClr val="000000"/>
          </a:solidFill>
          <a:latin typeface="Century Schoolbook" pitchFamily="18"/>
        </a:defRPr>
      </a:lvl5pPr>
      <a:lvl6pPr lvl="5">
        <a:buSzPct val="45000"/>
        <a:buFont typeface="StarSymbol"/>
        <a:buChar char="●"/>
        <a:tabLst/>
        <a:defRPr lang="ru-RU" sz="2400" b="0" i="0" u="none" strike="noStrike" spc="0">
          <a:solidFill>
            <a:srgbClr val="000000"/>
          </a:solidFill>
          <a:latin typeface="Century Schoolbook" pitchFamily="18"/>
        </a:defRPr>
      </a:lvl6pPr>
      <a:lvl7pPr lvl="6">
        <a:buSzPct val="45000"/>
        <a:buFont typeface="StarSymbol"/>
        <a:buChar char="●"/>
        <a:tabLst/>
        <a:defRPr lang="ru-RU" sz="2400" b="0" i="0" u="none" strike="noStrike" spc="0">
          <a:solidFill>
            <a:srgbClr val="000000"/>
          </a:solidFill>
          <a:latin typeface="Century Schoolbook" pitchFamily="18"/>
        </a:defRPr>
      </a:lvl7pPr>
      <a:lvl8pPr lvl="7">
        <a:buSzPct val="45000"/>
        <a:buFont typeface="StarSymbol"/>
        <a:buChar char="●"/>
        <a:tabLst/>
        <a:defRPr lang="ru-RU" sz="2400" b="0" i="0" u="none" strike="noStrike" spc="0">
          <a:solidFill>
            <a:srgbClr val="000000"/>
          </a:solidFill>
          <a:latin typeface="Century Schoolbook" pitchFamily="18"/>
        </a:defRPr>
      </a:lvl8pPr>
      <a:lvl9pPr marL="0" marR="0" lvl="0" indent="0" algn="l" rtl="0" hangingPunct="1">
        <a:spcBef>
          <a:spcPts val="601"/>
        </a:spcBef>
        <a:spcAft>
          <a:spcPts val="1417"/>
        </a:spcAft>
        <a:buClr>
          <a:srgbClr val="FE8637"/>
        </a:buClr>
        <a:buSzPct val="70000"/>
        <a:buFont typeface="Wingdings"/>
        <a:buChar char=""/>
        <a:tabLst/>
        <a:defRPr lang="ru-RU" sz="2400" b="0" i="0" u="none" strike="noStrike" spc="0">
          <a:solidFill>
            <a:srgbClr val="000000"/>
          </a:solidFill>
          <a:latin typeface="Century Schoolbook" pitchFamily="18"/>
        </a:defRPr>
      </a:lvl9pPr>
    </p:bodyStyle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ая соединительная линия 15"/>
          <p:cNvSpPr/>
          <p:nvPr/>
        </p:nvSpPr>
        <p:spPr>
          <a:xfrm>
            <a:off x="8762760" y="0"/>
            <a:ext cx="0" cy="6858000"/>
          </a:xfrm>
          <a:prstGeom prst="line">
            <a:avLst/>
          </a:prstGeom>
          <a:noFill/>
          <a:ln w="38160">
            <a:solidFill>
              <a:srgbClr val="FEC2AE">
                <a:alpha val="93000"/>
              </a:srgbClr>
            </a:solidFill>
            <a:prstDash val="solid"/>
            <a:round/>
          </a:ln>
        </p:spPr>
        <p:txBody>
          <a:bodyPr vert="horz" wrap="square" lIns="91440" tIns="45720" rIns="91440" bIns="45720" anchor="t" anchorCtr="1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3" name="Прямая соединительная линия 6"/>
          <p:cNvSpPr/>
          <p:nvPr/>
        </p:nvSpPr>
        <p:spPr>
          <a:xfrm>
            <a:off x="75960" y="0"/>
            <a:ext cx="0" cy="6858000"/>
          </a:xfrm>
          <a:prstGeom prst="line">
            <a:avLst/>
          </a:prstGeom>
          <a:noFill/>
          <a:ln w="57240">
            <a:solidFill>
              <a:srgbClr val="FEC2AE"/>
            </a:solidFill>
            <a:prstDash val="solid"/>
            <a:round/>
          </a:ln>
        </p:spPr>
        <p:txBody>
          <a:bodyPr vert="horz" wrap="square" lIns="91440" tIns="45720" rIns="91440" bIns="45720" anchor="t" anchorCtr="1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4" name="Прямая соединительная линия 8"/>
          <p:cNvSpPr/>
          <p:nvPr/>
        </p:nvSpPr>
        <p:spPr>
          <a:xfrm>
            <a:off x="8991360" y="0"/>
            <a:ext cx="0" cy="6858000"/>
          </a:xfrm>
          <a:prstGeom prst="line">
            <a:avLst/>
          </a:prstGeom>
          <a:noFill/>
          <a:ln w="19080">
            <a:solidFill>
              <a:srgbClr val="FE8637"/>
            </a:solidFill>
            <a:prstDash val="solid"/>
            <a:round/>
          </a:ln>
        </p:spPr>
        <p:txBody>
          <a:bodyPr vert="horz" wrap="square" lIns="91440" tIns="45720" rIns="91440" bIns="45720" anchor="t" anchorCtr="1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5" name="Прямоугольник 9"/>
          <p:cNvSpPr/>
          <p:nvPr/>
        </p:nvSpPr>
        <p:spPr>
          <a:xfrm>
            <a:off x="8839080" y="0"/>
            <a:ext cx="304560" cy="68576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EC2AE">
              <a:alpha val="87000"/>
            </a:srgbClr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6" name="Прямая соединительная линия 10"/>
          <p:cNvSpPr/>
          <p:nvPr/>
        </p:nvSpPr>
        <p:spPr>
          <a:xfrm>
            <a:off x="8915399" y="0"/>
            <a:ext cx="0" cy="6858000"/>
          </a:xfrm>
          <a:prstGeom prst="line">
            <a:avLst/>
          </a:prstGeom>
          <a:noFill/>
          <a:ln w="9360">
            <a:solidFill>
              <a:srgbClr val="FE8637"/>
            </a:solidFill>
            <a:prstDash val="solid"/>
            <a:round/>
          </a:ln>
        </p:spPr>
        <p:txBody>
          <a:bodyPr vert="horz" wrap="square" lIns="91440" tIns="45720" rIns="91440" bIns="45720" anchor="t" anchorCtr="1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7" name="Овал 11"/>
          <p:cNvSpPr/>
          <p:nvPr/>
        </p:nvSpPr>
        <p:spPr>
          <a:xfrm>
            <a:off x="8156520" y="5715000"/>
            <a:ext cx="548280" cy="54828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E8637"/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8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4680"/>
            <a:ext cx="7467119" cy="1142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t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/>
            <a:r>
              <a:rPr lang="ru-RU"/>
              <a:t>Для правки текста заголовка щелкните мышьюОбразец заголовка</a:t>
            </a:r>
          </a:p>
        </p:txBody>
      </p:sp>
      <p:sp>
        <p:nvSpPr>
          <p:cNvPr id="9" name="Дата 5"/>
          <p:cNvSpPr txBox="1">
            <a:spLocks noGrp="1"/>
          </p:cNvSpPr>
          <p:nvPr>
            <p:ph type="dt" sz="half" idx="2"/>
          </p:nvPr>
        </p:nvSpPr>
        <p:spPr>
          <a:xfrm rot="5400000">
            <a:off x="7589700" y="1081980"/>
            <a:ext cx="2011320" cy="383760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spc="0">
                <a:solidFill>
                  <a:srgbClr val="000000"/>
                </a:solidFill>
                <a:latin typeface="Century Schoolbook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7001E34D-F9C1-4549-9D73-6E2AABA5EFE5}" type="datetime1">
              <a:rPr lang="ru-RU"/>
              <a:pPr lvl="0"/>
              <a:t>25.11.2022</a:t>
            </a:fld>
            <a:endParaRPr lang="ru-RU"/>
          </a:p>
        </p:txBody>
      </p:sp>
      <p:sp>
        <p:nvSpPr>
          <p:cNvPr id="10" name="Номер слайда 6"/>
          <p:cNvSpPr txBox="1">
            <a:spLocks noGrp="1"/>
          </p:cNvSpPr>
          <p:nvPr>
            <p:ph type="sldNum" sz="quarter" idx="4"/>
          </p:nvPr>
        </p:nvSpPr>
        <p:spPr>
          <a:xfrm>
            <a:off x="8129160" y="5734080"/>
            <a:ext cx="609120" cy="52091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spc="0">
                <a:solidFill>
                  <a:srgbClr val="000000"/>
                </a:solidFill>
                <a:latin typeface="Century Schoolbook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DBA2E72C-050D-4B6A-B71F-9075A06771ED}" type="slidenum">
              <a:t>‹#›</a:t>
            </a:fld>
            <a:endParaRPr lang="ru-RU"/>
          </a:p>
        </p:txBody>
      </p:sp>
      <p:sp>
        <p:nvSpPr>
          <p:cNvPr id="11" name="Нижний колонтитул 7"/>
          <p:cNvSpPr txBox="1">
            <a:spLocks noGrp="1"/>
          </p:cNvSpPr>
          <p:nvPr>
            <p:ph type="ftr" sz="quarter" idx="3"/>
          </p:nvPr>
        </p:nvSpPr>
        <p:spPr>
          <a:xfrm rot="5400000">
            <a:off x="6990481" y="3737161"/>
            <a:ext cx="3200040" cy="36539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lvl="0" rtl="0" hangingPunct="0">
              <a:buNone/>
              <a:tabLst/>
              <a:defRPr lang="ru-RU" sz="2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12" name="Текст 11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/>
          <a:lstStyle>
            <a:def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defPPr>
            <a:lvl1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1pPr>
            <a:lvl2pPr marL="864000" lvl="1" indent="-324000" algn="l" rtl="0" hangingPunct="1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2pPr>
            <a:lvl3pPr marL="1295999" lvl="2" indent="-288000" algn="l" rtl="0" hangingPunct="1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3pPr>
            <a:lvl4pPr marL="1728000" lvl="3" indent="-216000" algn="l" rtl="0" hangingPunct="1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16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4pPr>
            <a:lvl5pPr marL="2160000" lvl="4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5pPr>
            <a:lvl6pPr marL="2592000" lvl="5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6pPr>
            <a:lvl7pPr marL="3024000" lvl="6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7pPr>
            <a:lvl8pPr marL="3456000" lvl="7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8pPr>
            <a:lvl9pPr marL="3887999" lvl="8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lvl="0" algn="l" rtl="0" hangingPunct="1">
        <a:spcBef>
          <a:spcPts val="0"/>
        </a:spcBef>
        <a:spcAft>
          <a:spcPts val="0"/>
        </a:spcAft>
        <a:buNone/>
        <a:tabLst/>
        <a:defRPr lang="ru-RU" sz="3000" b="0" i="0" u="none" strike="noStrike" kern="1200" spc="0">
          <a:ln>
            <a:noFill/>
          </a:ln>
          <a:solidFill>
            <a:srgbClr val="575F6D"/>
          </a:solidFill>
          <a:latin typeface="Century Schoolbook" pitchFamily="18"/>
          <a:ea typeface="Microsoft YaHei" pitchFamily="2"/>
          <a:cs typeface="Lucida Sans" pitchFamily="2"/>
        </a:defRPr>
      </a:lvl1pPr>
    </p:titleStyle>
    <p:bodyStyle>
      <a:lvl1pPr algn="l" rtl="0" hangingPunct="1">
        <a:spcBef>
          <a:spcPts val="0"/>
        </a:spcBef>
        <a:spcAft>
          <a:spcPts val="1417"/>
        </a:spcAft>
        <a:tabLst/>
        <a:defRPr lang="ru-RU" sz="2400" b="0" i="0" u="none" strike="noStrike" kern="1200" spc="0">
          <a:ln>
            <a:noFill/>
          </a:ln>
          <a:solidFill>
            <a:srgbClr val="000000"/>
          </a:solidFill>
          <a:latin typeface="Century Schoolbook" pitchFamily="18"/>
          <a:ea typeface="Microsoft YaHei" pitchFamily="2"/>
        </a:defRPr>
      </a:lvl1pPr>
    </p:bodyStyle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fld id="{91DF84EF-1E2F-461D-B045-AADD67E7C26B}" type="datetime1">
              <a:rPr lang="ru-RU" smtClean="0"/>
              <a:pPr lvl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fld id="{CEDEBF7D-FDE5-43BF-A4AE-30EDCB1B2C2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971600" y="2424113"/>
            <a:ext cx="7920880" cy="3957215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 hangingPunct="0">
              <a:buNone/>
            </a:pPr>
            <a:r>
              <a:rPr lang="ru-RU" sz="2000" dirty="0">
                <a:latin typeface="Times New Roman" pitchFamily="18"/>
                <a:cs typeface="Times New Roman" pitchFamily="18"/>
              </a:rPr>
              <a:t> </a:t>
            </a:r>
            <a:r>
              <a:rPr lang="ru-RU" sz="2000" dirty="0">
                <a:latin typeface="Georgia" pitchFamily="18"/>
                <a:cs typeface="Times New Roman" pitchFamily="18"/>
              </a:rPr>
              <a:t/>
            </a:r>
            <a:br>
              <a:rPr lang="ru-RU" sz="2000" dirty="0">
                <a:latin typeface="Georgia" pitchFamily="18"/>
                <a:cs typeface="Times New Roman" pitchFamily="18"/>
              </a:rPr>
            </a:br>
            <a:r>
              <a:rPr lang="ru-RU" sz="2000" dirty="0">
                <a:latin typeface="Georgia" pitchFamily="18"/>
                <a:cs typeface="Times New Roman" pitchFamily="18"/>
              </a:rPr>
              <a:t/>
            </a:r>
            <a:br>
              <a:rPr lang="ru-RU" sz="2000" dirty="0">
                <a:latin typeface="Georgia" pitchFamily="18"/>
                <a:cs typeface="Times New Roman" pitchFamily="18"/>
              </a:rPr>
            </a:br>
            <a:r>
              <a:rPr lang="ru-RU" sz="3600" dirty="0">
                <a:latin typeface="Georgia" pitchFamily="18"/>
                <a:cs typeface="Times New Roman" pitchFamily="18"/>
              </a:rPr>
              <a:t>Краткая презентация основной образовательной программы дошкольного образования</a:t>
            </a:r>
            <a:r>
              <a:rPr lang="ru-RU" dirty="0">
                <a:latin typeface="Georgia" pitchFamily="18"/>
                <a:cs typeface="Times New Roman" pitchFamily="18"/>
              </a:rPr>
              <a:t/>
            </a:r>
            <a:br>
              <a:rPr lang="ru-RU" dirty="0">
                <a:latin typeface="Georgia" pitchFamily="18"/>
                <a:cs typeface="Times New Roman" pitchFamily="18"/>
              </a:rPr>
            </a:br>
            <a:r>
              <a:rPr lang="ru-RU" dirty="0">
                <a:latin typeface="Georgia" pitchFamily="18"/>
                <a:cs typeface="Times New Roman" pitchFamily="18"/>
              </a:rPr>
              <a:t/>
            </a:r>
            <a:br>
              <a:rPr lang="ru-RU" dirty="0">
                <a:latin typeface="Georgia" pitchFamily="18"/>
                <a:cs typeface="Times New Roman" pitchFamily="18"/>
              </a:rPr>
            </a:br>
            <a:r>
              <a:rPr lang="ru-RU" sz="2200" dirty="0" err="1">
                <a:solidFill>
                  <a:srgbClr val="333333"/>
                </a:solidFill>
                <a:latin typeface="Georgia" pitchFamily="18"/>
                <a:cs typeface="Times New Roman" pitchFamily="18"/>
              </a:rPr>
              <a:t>г.Казань</a:t>
            </a:r>
            <a:r>
              <a:rPr lang="ru-RU" sz="1800" dirty="0">
                <a:latin typeface="Times New Roman" pitchFamily="18"/>
                <a:cs typeface="Times New Roman" pitchFamily="18"/>
              </a:rPr>
              <a:t/>
            </a:r>
            <a:br>
              <a:rPr lang="ru-RU" sz="1800" dirty="0">
                <a:latin typeface="Times New Roman" pitchFamily="18"/>
                <a:cs typeface="Times New Roman" pitchFamily="18"/>
              </a:rPr>
            </a:br>
            <a:endParaRPr lang="ru-RU" sz="1800" dirty="0">
              <a:latin typeface="Times New Roman" pitchFamily="18"/>
              <a:cs typeface="Times New Roman" pitchFamily="18"/>
            </a:endParaRPr>
          </a:p>
        </p:txBody>
      </p:sp>
      <p:sp>
        <p:nvSpPr>
          <p:cNvPr id="3" name="AutoShape 5"/>
          <p:cNvSpPr/>
          <p:nvPr/>
        </p:nvSpPr>
        <p:spPr>
          <a:xfrm>
            <a:off x="755576" y="587520"/>
            <a:ext cx="7970104" cy="1977384"/>
          </a:xfrm>
          <a:custGeom>
            <a:avLst>
              <a:gd name="f0" fmla="val 27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val 5400"/>
              <a:gd name="f9" fmla="val -2147483647"/>
              <a:gd name="f10" fmla="val 2147483647"/>
              <a:gd name="f11" fmla="abs f4"/>
              <a:gd name="f12" fmla="abs f5"/>
              <a:gd name="f13" fmla="abs f6"/>
              <a:gd name="f14" fmla="pin 0 f0 5400"/>
              <a:gd name="f15" fmla="+- 0 0 f2"/>
              <a:gd name="f16" fmla="?: f11 f4 1"/>
              <a:gd name="f17" fmla="?: f12 f5 1"/>
              <a:gd name="f18" fmla="?: f13 f6 1"/>
              <a:gd name="f19" fmla="val f14"/>
              <a:gd name="f20" fmla="*/ f16 1 21600"/>
              <a:gd name="f21" fmla="*/ f17 1 21600"/>
              <a:gd name="f22" fmla="*/ 21600 f16 1"/>
              <a:gd name="f23" fmla="*/ 21600 f17 1"/>
              <a:gd name="f24" fmla="*/ f19 1 2"/>
              <a:gd name="f25" fmla="*/ f19 2 1"/>
              <a:gd name="f26" fmla="min f21 f20"/>
              <a:gd name="f27" fmla="*/ f22 1 f18"/>
              <a:gd name="f28" fmla="*/ f23 1 f18"/>
              <a:gd name="f29" fmla="+- f19 f24 0"/>
              <a:gd name="f30" fmla="*/ f24 1 2"/>
              <a:gd name="f31" fmla="+- f27 0 f24"/>
              <a:gd name="f32" fmla="+- f27 0 f19"/>
              <a:gd name="f33" fmla="+- f19 f30 0"/>
              <a:gd name="f34" fmla="+- f24 f30 0"/>
              <a:gd name="f35" fmla="+- f28 0 f24"/>
              <a:gd name="f36" fmla="+- f28 0 f19"/>
              <a:gd name="f37" fmla="+- f28 0 f29"/>
              <a:gd name="f38" fmla="*/ f14 f26 1"/>
              <a:gd name="f39" fmla="*/ f7 f26 1"/>
              <a:gd name="f40" fmla="*/ f19 f26 1"/>
              <a:gd name="f41" fmla="*/ f29 f26 1"/>
              <a:gd name="f42" fmla="*/ f24 f26 1"/>
              <a:gd name="f43" fmla="*/ f27 f26 1"/>
              <a:gd name="f44" fmla="*/ f28 f26 1"/>
              <a:gd name="f45" fmla="*/ f25 f26 1"/>
              <a:gd name="f46" fmla="*/ f32 f26 1"/>
              <a:gd name="f47" fmla="*/ f36 f26 1"/>
              <a:gd name="f48" fmla="+- f42 0 f39"/>
              <a:gd name="f49" fmla="+- f40 0 f41"/>
              <a:gd name="f50" fmla="*/ f31 f26 1"/>
              <a:gd name="f51" fmla="+- f39 0 f42"/>
              <a:gd name="f52" fmla="*/ f37 f26 1"/>
              <a:gd name="f53" fmla="*/ f35 f26 1"/>
              <a:gd name="f54" fmla="+- f42 0 f40"/>
              <a:gd name="f55" fmla="*/ f34 f26 1"/>
              <a:gd name="f56" fmla="*/ f33 f26 1"/>
              <a:gd name="f57" fmla="+- f45 0 f41"/>
              <a:gd name="f58" fmla="+- f40 0 f42"/>
              <a:gd name="f59" fmla="+- f41 0 f45"/>
              <a:gd name="f60" fmla="abs f48"/>
              <a:gd name="f61" fmla="abs f49"/>
              <a:gd name="f62" fmla="?: f48 f15 f2"/>
              <a:gd name="f63" fmla="?: f48 f2 f15"/>
              <a:gd name="f64" fmla="?: f49 0 f1"/>
              <a:gd name="f65" fmla="?: f49 f1 0"/>
              <a:gd name="f66" fmla="+- f50 0 f46"/>
              <a:gd name="f67" fmla="abs f51"/>
              <a:gd name="f68" fmla="?: f51 0 f1"/>
              <a:gd name="f69" fmla="?: f51 f1 0"/>
              <a:gd name="f70" fmla="+- f43 0 f50"/>
              <a:gd name="f71" fmla="+- f50 0 f43"/>
              <a:gd name="f72" fmla="+- f47 0 f52"/>
              <a:gd name="f73" fmla="+- f44 0 f53"/>
              <a:gd name="f74" fmla="abs f54"/>
              <a:gd name="f75" fmla="?: f54 f15 f2"/>
              <a:gd name="f76" fmla="?: f54 f2 f15"/>
              <a:gd name="f77" fmla="+- f53 0 f44"/>
              <a:gd name="f78" fmla="?: f51 f15 f2"/>
              <a:gd name="f79" fmla="?: f51 f2 f15"/>
              <a:gd name="f80" fmla="?: f51 f3 f2"/>
              <a:gd name="f81" fmla="?: f51 f2 f3"/>
              <a:gd name="f82" fmla="+- f55 0 f42"/>
              <a:gd name="f83" fmla="+- f56 0 f41"/>
              <a:gd name="f84" fmla="+- f40 0 f55"/>
              <a:gd name="f85" fmla="+- f41 0 f56"/>
              <a:gd name="f86" fmla="abs f57"/>
              <a:gd name="f87" fmla="?: f57 0 f1"/>
              <a:gd name="f88" fmla="?: f57 f1 0"/>
              <a:gd name="f89" fmla="+- f46 0 f50"/>
              <a:gd name="f90" fmla="+- f46 0 f46"/>
              <a:gd name="f91" fmla="+- f42 0 f55"/>
              <a:gd name="f92" fmla="abs f58"/>
              <a:gd name="f93" fmla="?: f58 0 f1"/>
              <a:gd name="f94" fmla="?: f58 f1 0"/>
              <a:gd name="f95" fmla="abs f59"/>
              <a:gd name="f96" fmla="?: f48 f65 f64"/>
              <a:gd name="f97" fmla="?: f48 f64 f65"/>
              <a:gd name="f98" fmla="?: f49 f62 f63"/>
              <a:gd name="f99" fmla="abs f66"/>
              <a:gd name="f100" fmla="?: f66 f15 f2"/>
              <a:gd name="f101" fmla="?: f66 f2 f15"/>
              <a:gd name="f102" fmla="?: f66 f69 f68"/>
              <a:gd name="f103" fmla="?: f66 f68 f69"/>
              <a:gd name="f104" fmla="abs f70"/>
              <a:gd name="f105" fmla="?: f70 f15 f2"/>
              <a:gd name="f106" fmla="?: f70 f2 f15"/>
              <a:gd name="f107" fmla="?: f70 f3 f2"/>
              <a:gd name="f108" fmla="?: f70 f2 f3"/>
              <a:gd name="f109" fmla="abs f71"/>
              <a:gd name="f110" fmla="abs f72"/>
              <a:gd name="f111" fmla="?: f71 f15 f2"/>
              <a:gd name="f112" fmla="?: f71 f2 f15"/>
              <a:gd name="f113" fmla="?: f72 0 f1"/>
              <a:gd name="f114" fmla="?: f72 f1 0"/>
              <a:gd name="f115" fmla="abs f73"/>
              <a:gd name="f116" fmla="?: f73 0 f1"/>
              <a:gd name="f117" fmla="?: f73 f1 0"/>
              <a:gd name="f118" fmla="?: f73 f75 f76"/>
              <a:gd name="f119" fmla="abs f77"/>
              <a:gd name="f120" fmla="?: f51 f81 f80"/>
              <a:gd name="f121" fmla="?: f51 f80 f81"/>
              <a:gd name="f122" fmla="?: f77 f79 f78"/>
              <a:gd name="f123" fmla="abs f82"/>
              <a:gd name="f124" fmla="abs f83"/>
              <a:gd name="f125" fmla="?: f82 f15 f2"/>
              <a:gd name="f126" fmla="?: f82 f2 f15"/>
              <a:gd name="f127" fmla="?: f83 0 f1"/>
              <a:gd name="f128" fmla="?: f83 f1 0"/>
              <a:gd name="f129" fmla="abs f84"/>
              <a:gd name="f130" fmla="abs f85"/>
              <a:gd name="f131" fmla="?: f84 f15 f2"/>
              <a:gd name="f132" fmla="?: f84 f2 f15"/>
              <a:gd name="f133" fmla="?: f84 f3 f2"/>
              <a:gd name="f134" fmla="?: f84 f2 f3"/>
              <a:gd name="f135" fmla="?: f54 f88 f87"/>
              <a:gd name="f136" fmla="?: f54 f87 f88"/>
              <a:gd name="f137" fmla="?: f57 f75 f76"/>
              <a:gd name="f138" fmla="abs f89"/>
              <a:gd name="f139" fmla="?: f89 f15 f2"/>
              <a:gd name="f140" fmla="?: f89 f2 f15"/>
              <a:gd name="f141" fmla="?: f82 0 f1"/>
              <a:gd name="f142" fmla="?: f82 f1 0"/>
              <a:gd name="f143" fmla="abs f90"/>
              <a:gd name="f144" fmla="abs f91"/>
              <a:gd name="f145" fmla="?: f90 f15 f2"/>
              <a:gd name="f146" fmla="?: f90 f2 f15"/>
              <a:gd name="f147" fmla="?: f90 f3 f2"/>
              <a:gd name="f148" fmla="?: f90 f2 f3"/>
              <a:gd name="f149" fmla="?: f71 f94 f93"/>
              <a:gd name="f150" fmla="?: f71 f93 f94"/>
              <a:gd name="f151" fmla="?: f59 f79 f78"/>
              <a:gd name="f152" fmla="?: f49 f96 f97"/>
              <a:gd name="f153" fmla="?: f51 f102 f103"/>
              <a:gd name="f154" fmla="?: f51 f100 f101"/>
              <a:gd name="f155" fmla="?: f70 f108 f107"/>
              <a:gd name="f156" fmla="?: f70 f107 f108"/>
              <a:gd name="f157" fmla="?: f48 f106 f105"/>
              <a:gd name="f158" fmla="?: f71 f114 f113"/>
              <a:gd name="f159" fmla="?: f71 f113 f114"/>
              <a:gd name="f160" fmla="?: f72 f111 f112"/>
              <a:gd name="f161" fmla="?: f54 f117 f116"/>
              <a:gd name="f162" fmla="?: f54 f116 f117"/>
              <a:gd name="f163" fmla="?: f77 f121 f120"/>
              <a:gd name="f164" fmla="?: f82 f128 f127"/>
              <a:gd name="f165" fmla="?: f82 f127 f128"/>
              <a:gd name="f166" fmla="?: f83 f125 f126"/>
              <a:gd name="f167" fmla="?: f84 f134 f133"/>
              <a:gd name="f168" fmla="?: f84 f133 f134"/>
              <a:gd name="f169" fmla="?: f85 f132 f131"/>
              <a:gd name="f170" fmla="?: f57 f135 f136"/>
              <a:gd name="f171" fmla="?: f89 f142 f141"/>
              <a:gd name="f172" fmla="?: f89 f141 f142"/>
              <a:gd name="f173" fmla="?: f82 f139 f140"/>
              <a:gd name="f174" fmla="?: f90 f148 f147"/>
              <a:gd name="f175" fmla="?: f90 f147 f148"/>
              <a:gd name="f176" fmla="?: f91 f146 f145"/>
              <a:gd name="f177" fmla="?: f58 f149 f150"/>
              <a:gd name="f178" fmla="?: f58 f111 f112"/>
              <a:gd name="f179" fmla="?: f59 f121 f120"/>
              <a:gd name="f180" fmla="?: f48 f156 f155"/>
              <a:gd name="f181" fmla="?: f72 f158 f159"/>
              <a:gd name="f182" fmla="?: f73 f161 f162"/>
              <a:gd name="f183" fmla="?: f83 f164 f165"/>
              <a:gd name="f184" fmla="?: f85 f168 f167"/>
              <a:gd name="f185" fmla="?: f82 f171 f172"/>
              <a:gd name="f186" fmla="?: f91 f175 f174"/>
            </a:gdLst>
            <a:ahLst>
              <a:ahXY gdRefX="f0" minX="f7" maxX="f8">
                <a:pos x="f38" y="f39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0" t="f40" r="f46" b="f47"/>
            <a:pathLst>
              <a:path>
                <a:moveTo>
                  <a:pt x="f39" y="f41"/>
                </a:moveTo>
                <a:arcTo wR="f60" hR="f61" stAng="f152" swAng="f98"/>
                <a:lnTo>
                  <a:pt x="f46" y="f40"/>
                </a:lnTo>
                <a:lnTo>
                  <a:pt x="f46" y="f42"/>
                </a:lnTo>
                <a:arcTo wR="f99" hR="f67" stAng="f153" swAng="f154"/>
                <a:arcTo wR="f104" hR="f60" stAng="f180" swAng="f157"/>
                <a:lnTo>
                  <a:pt x="f43" y="f52"/>
                </a:lnTo>
                <a:arcTo wR="f109" hR="f110" stAng="f181" swAng="f160"/>
                <a:lnTo>
                  <a:pt x="f40" y="f47"/>
                </a:lnTo>
                <a:lnTo>
                  <a:pt x="f40" y="f53"/>
                </a:lnTo>
                <a:arcTo wR="f74" hR="f115" stAng="f182" swAng="f118"/>
                <a:arcTo wR="f67" hR="f119" stAng="f163" swAng="f122"/>
                <a:close/>
              </a:path>
              <a:path>
                <a:moveTo>
                  <a:pt x="f42" y="f41"/>
                </a:moveTo>
                <a:arcTo wR="f123" hR="f124" stAng="f183" swAng="f166"/>
                <a:arcTo wR="f129" hR="f130" stAng="f184" swAng="f169"/>
                <a:arcTo wR="f74" hR="f86" stAng="f170" swAng="f137"/>
                <a:close/>
              </a:path>
              <a:path>
                <a:moveTo>
                  <a:pt x="f50" y="f42"/>
                </a:moveTo>
                <a:arcTo wR="f138" hR="f123" stAng="f185" swAng="f173"/>
                <a:arcTo wR="f143" hR="f144" stAng="f186" swAng="f176"/>
                <a:arcTo wR="f99" hR="f67" stAng="f153" swAng="f154"/>
                <a:arcTo wR="f104" hR="f60" stAng="f180" swAng="f157"/>
                <a:arcTo wR="f109" hR="f92" stAng="f177" swAng="f178"/>
                <a:close/>
              </a:path>
              <a:path>
                <a:moveTo>
                  <a:pt x="f42" y="f45"/>
                </a:moveTo>
                <a:arcTo wR="f67" hR="f95" stAng="f179" swAng="f151"/>
              </a:path>
              <a:path>
                <a:moveTo>
                  <a:pt x="f50" y="f40"/>
                </a:moveTo>
                <a:lnTo>
                  <a:pt x="f46" y="f40"/>
                </a:lnTo>
              </a:path>
              <a:path>
                <a:moveTo>
                  <a:pt x="f40" y="f41"/>
                </a:moveTo>
                <a:lnTo>
                  <a:pt x="f40" y="f53"/>
                </a:lnTo>
              </a:path>
            </a:pathLst>
          </a:custGeom>
          <a:solidFill>
            <a:srgbClr val="FFFFFF">
              <a:alpha val="0"/>
            </a:srgbClr>
          </a:solidFill>
          <a:ln w="15840">
            <a:solidFill>
              <a:srgbClr val="000000"/>
            </a:solidFill>
            <a:prstDash val="solid"/>
            <a:round/>
          </a:ln>
        </p:spPr>
        <p:txBody>
          <a:bodyPr vert="horz" wrap="square" lIns="90000" tIns="45000" rIns="90000" bIns="45000" anchor="t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3819600" algn="l"/>
              </a:tabLst>
              <a:defRPr sz="1800"/>
            </a:pPr>
            <a:r>
              <a:rPr lang="ru-RU" sz="2000" b="1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Georgia" pitchFamily="18"/>
                <a:ea typeface="Microsoft YaHei" pitchFamily="2"/>
                <a:cs typeface="Times New Roman" pitchFamily="18"/>
              </a:rPr>
              <a:t>Муниципальное </a:t>
            </a:r>
            <a:r>
              <a:rPr lang="ru-RU" sz="2000" b="1" dirty="0" smtClean="0">
                <a:solidFill>
                  <a:srgbClr val="000000"/>
                </a:solidFill>
                <a:latin typeface="Georgia" pitchFamily="18"/>
                <a:ea typeface="Microsoft YaHei" pitchFamily="2"/>
                <a:cs typeface="Times New Roman" pitchFamily="18"/>
              </a:rPr>
              <a:t>бюджет</a:t>
            </a:r>
            <a:r>
              <a:rPr lang="ru-RU" sz="2000" b="1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Georgia" pitchFamily="18"/>
                <a:ea typeface="Microsoft YaHei" pitchFamily="2"/>
                <a:cs typeface="Times New Roman" pitchFamily="18"/>
              </a:rPr>
              <a:t>ное </a:t>
            </a:r>
            <a:r>
              <a:rPr lang="ru-RU" sz="2000" b="1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Georgia" pitchFamily="18"/>
                <a:ea typeface="Microsoft YaHei" pitchFamily="2"/>
                <a:cs typeface="Times New Roman" pitchFamily="18"/>
              </a:rPr>
              <a:t>дошкольное образовательное учреждение </a:t>
            </a:r>
            <a:endParaRPr lang="ru-RU" sz="2000" b="1" i="0" u="none" strike="noStrike" kern="1200" spc="0" dirty="0" smtClean="0">
              <a:ln>
                <a:noFill/>
              </a:ln>
              <a:solidFill>
                <a:srgbClr val="000000"/>
              </a:solidFill>
              <a:latin typeface="Georgia" pitchFamily="18"/>
              <a:ea typeface="Microsoft YaHei" pitchFamily="2"/>
              <a:cs typeface="Times New Roman" pitchFamily="18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3819600" algn="l"/>
              </a:tabLst>
              <a:defRPr sz="1800"/>
            </a:pPr>
            <a:r>
              <a:rPr lang="ru-RU" sz="2000" b="1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Georgia" pitchFamily="18"/>
                <a:ea typeface="Microsoft YaHei" pitchFamily="2"/>
                <a:cs typeface="Times New Roman" pitchFamily="18"/>
              </a:rPr>
              <a:t>«</a:t>
            </a:r>
            <a:r>
              <a:rPr lang="ru-RU" sz="2000" b="1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Georgia" pitchFamily="18"/>
                <a:ea typeface="Microsoft YaHei" pitchFamily="2"/>
                <a:cs typeface="Times New Roman" pitchFamily="18"/>
              </a:rPr>
              <a:t>Детский сад № </a:t>
            </a:r>
            <a:r>
              <a:rPr lang="ru-RU" sz="2000" b="1" dirty="0" smtClean="0">
                <a:solidFill>
                  <a:srgbClr val="000000"/>
                </a:solidFill>
                <a:latin typeface="Georgia" pitchFamily="18"/>
                <a:ea typeface="Microsoft YaHei" pitchFamily="2"/>
                <a:cs typeface="Times New Roman" pitchFamily="18"/>
              </a:rPr>
              <a:t>39</a:t>
            </a:r>
            <a:r>
              <a:rPr lang="ru-RU" sz="2000" b="1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Georgia" pitchFamily="18"/>
                <a:ea typeface="Microsoft YaHei" pitchFamily="2"/>
                <a:cs typeface="Times New Roman" pitchFamily="18"/>
              </a:rPr>
              <a:t> </a:t>
            </a:r>
            <a:r>
              <a:rPr lang="ru-RU" sz="2000" b="1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Georgia" pitchFamily="18"/>
                <a:ea typeface="Microsoft YaHei" pitchFamily="2"/>
                <a:cs typeface="Times New Roman" pitchFamily="18"/>
              </a:rPr>
              <a:t>комбинированного </a:t>
            </a:r>
            <a:r>
              <a:rPr lang="ru-RU" sz="2000" b="1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Georgia" pitchFamily="18"/>
                <a:ea typeface="Microsoft YaHei" pitchFamily="2"/>
                <a:cs typeface="Times New Roman" pitchFamily="18"/>
              </a:rPr>
              <a:t>вида» </a:t>
            </a: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3819600" algn="l"/>
              </a:tabLst>
              <a:defRPr sz="1800"/>
            </a:pPr>
            <a:r>
              <a:rPr lang="ru-RU" sz="2000" b="1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Georgia" pitchFamily="18"/>
                <a:ea typeface="Microsoft YaHei" pitchFamily="2"/>
                <a:cs typeface="Times New Roman" pitchFamily="18"/>
              </a:rPr>
              <a:t>Советского </a:t>
            </a:r>
            <a:r>
              <a:rPr lang="ru-RU" sz="2000" b="1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Georgia" pitchFamily="18"/>
                <a:ea typeface="Microsoft YaHei" pitchFamily="2"/>
                <a:cs typeface="Times New Roman" pitchFamily="18"/>
              </a:rPr>
              <a:t>района </a:t>
            </a:r>
            <a:r>
              <a:rPr lang="ru-RU" sz="2000" b="1" i="0" u="none" strike="noStrike" kern="1200" spc="0" dirty="0" err="1" smtClean="0">
                <a:ln>
                  <a:noFill/>
                </a:ln>
                <a:solidFill>
                  <a:srgbClr val="000000"/>
                </a:solidFill>
                <a:latin typeface="Georgia" pitchFamily="18"/>
                <a:ea typeface="Microsoft YaHei" pitchFamily="2"/>
                <a:cs typeface="Times New Roman" pitchFamily="18"/>
              </a:rPr>
              <a:t>г.Казани</a:t>
            </a:r>
            <a:r>
              <a:rPr lang="ru-RU" sz="2000" b="1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Georgia" pitchFamily="18"/>
                <a:ea typeface="Microsoft YaHei" pitchFamily="2"/>
                <a:cs typeface="Times New Roman" pitchFamily="18"/>
              </a:rPr>
              <a:t>»</a:t>
            </a:r>
          </a:p>
        </p:txBody>
      </p:sp>
      <p:sp>
        <p:nvSpPr>
          <p:cNvPr id="4" name="Rectangle 6"/>
          <p:cNvSpPr/>
          <p:nvPr/>
        </p:nvSpPr>
        <p:spPr>
          <a:xfrm>
            <a:off x="4499280" y="443520"/>
            <a:ext cx="244800" cy="6696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ctr" anchorCtr="0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3819600" algn="l"/>
              </a:tabLst>
              <a:defRPr sz="1800"/>
            </a:pPr>
            <a:r>
              <a:rPr lang="ru-RU" sz="2000" b="1" i="0" u="none" strike="noStrike" kern="1200" spc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 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3819600" algn="l"/>
              </a:tabLst>
              <a:defRPr sz="1800"/>
            </a:pPr>
            <a:endParaRPr lang="ru-RU" sz="1800" b="0" i="0" u="none" strike="noStrike" kern="1200" spc="0">
              <a:ln>
                <a:noFill/>
              </a:ln>
              <a:solidFill>
                <a:srgbClr val="000000"/>
              </a:solidFill>
              <a:latin typeface="Century Schoolbook" pitchFamily="18"/>
              <a:ea typeface="Microsoft YaHei" pitchFamily="2"/>
              <a:cs typeface="Times New Roman" pitchFamily="18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457200" y="274680"/>
            <a:ext cx="7467119" cy="1010879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>
              <a:buNone/>
            </a:pPr>
            <a:r>
              <a:rPr lang="ru-RU" sz="2200" b="1" i="1"/>
              <a:t>Целевые ориентиры </a:t>
            </a:r>
            <a:br>
              <a:rPr lang="ru-RU" sz="2200" b="1" i="1"/>
            </a:br>
            <a:r>
              <a:rPr lang="ru-RU" sz="2200" b="1" i="1"/>
              <a:t>на этапе завершения дошкольного образования:</a:t>
            </a:r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3" name="Содержимое 2"/>
          <p:cNvSpPr txBox="1">
            <a:spLocks noGrp="1"/>
          </p:cNvSpPr>
          <p:nvPr>
            <p:ph type="body" idx="4294967295"/>
          </p:nvPr>
        </p:nvSpPr>
        <p:spPr>
          <a:xfrm>
            <a:off x="28000" y="1052736"/>
            <a:ext cx="8720464" cy="5498248"/>
          </a:xfrm>
        </p:spPr>
        <p:txBody>
          <a:bodyPr/>
          <a:lstStyle>
            <a:def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defPPr>
            <a:lvl1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1pPr>
            <a:lvl2pPr marL="864000" lvl="1" indent="-324000" algn="l" rtl="0" hangingPunct="1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2pPr>
            <a:lvl3pPr marL="1295999" lvl="2" indent="-288000" algn="l" rtl="0" hangingPunct="1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3pPr>
            <a:lvl4pPr marL="1728000" lvl="3" indent="-216000" algn="l" rtl="0" hangingPunct="1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16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4pPr>
            <a:lvl5pPr marL="2160000" lvl="4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5pPr>
            <a:lvl6pPr marL="2592000" lvl="5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6pPr>
            <a:lvl7pPr marL="3024000" lvl="6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7pPr>
            <a:lvl8pPr marL="3456000" lvl="7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8pPr>
            <a:lvl9pPr marL="3887999" lvl="8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9pPr>
          </a:lstStyle>
          <a:p>
            <a:pPr marL="0" lvl="0" indent="0" algn="just">
              <a:buClr>
                <a:srgbClr val="0070C0"/>
              </a:buClr>
              <a:buSzPct val="70000"/>
              <a:buFont typeface="Wingdings"/>
              <a:buChar char=""/>
            </a:pPr>
            <a:r>
              <a:rPr lang="ru-RU" sz="1100" b="1" dirty="0">
                <a:latin typeface="Century Schoolbook" pitchFamily="18"/>
              </a:rPr>
              <a:t>Ребенок овладевает основными культурными средствами, способами деятельности, проявляет инициативу и самостоятельность в разных видах деятельности —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деятельности.</a:t>
            </a:r>
          </a:p>
          <a:p>
            <a:pPr marL="0" lvl="0" indent="0" algn="just"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100" b="1" dirty="0">
                <a:latin typeface="Century Schoolbook" pitchFamily="18"/>
              </a:rPr>
              <a:t>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</a:t>
            </a:r>
          </a:p>
          <a:p>
            <a:pPr marL="0" lvl="0" indent="0" algn="just">
              <a:buClr>
                <a:srgbClr val="0070C0"/>
              </a:buClr>
              <a:buSzPct val="70000"/>
              <a:buFont typeface="Wingdings"/>
              <a:buChar char=""/>
            </a:pPr>
            <a:r>
              <a:rPr lang="ru-RU" sz="1100" b="1" dirty="0">
                <a:latin typeface="Century Schoolbook" pitchFamily="18"/>
              </a:rPr>
              <a:t>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конфликты. Умеет выражать и отстаивать свою позицию по разным вопросам.</a:t>
            </a:r>
          </a:p>
          <a:p>
            <a:pPr marL="0" lvl="0" indent="0" algn="just"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100" b="1" dirty="0">
                <a:latin typeface="Century Schoolbook" pitchFamily="18"/>
              </a:rPr>
              <a:t>Способен сотрудничать и выполнять как лидерские, так и исполнительские функции в совместной деятельности.</a:t>
            </a:r>
          </a:p>
          <a:p>
            <a:pPr marL="0" lvl="0" indent="0" algn="just">
              <a:buClr>
                <a:srgbClr val="0070C0"/>
              </a:buClr>
              <a:buSzPct val="70000"/>
              <a:buFont typeface="Wingdings"/>
              <a:buChar char=""/>
            </a:pPr>
            <a:r>
              <a:rPr lang="ru-RU" sz="1100" b="1" dirty="0">
                <a:latin typeface="Century Schoolbook" pitchFamily="18"/>
              </a:rPr>
              <a:t>Понимает, что все люди равны вне зависимости от их социального происхождения, этнической принадлежности, религиозных и других верований, их физических и психических особенностей.</a:t>
            </a:r>
          </a:p>
          <a:p>
            <a:pPr marL="0" lvl="0" indent="0" algn="just"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100" b="1" dirty="0">
                <a:latin typeface="Century Schoolbook" pitchFamily="18"/>
              </a:rPr>
              <a:t>Проявляет </a:t>
            </a:r>
            <a:r>
              <a:rPr lang="ru-RU" sz="1100" b="1" dirty="0" err="1">
                <a:latin typeface="Century Schoolbook" pitchFamily="18"/>
              </a:rPr>
              <a:t>эмпатию</a:t>
            </a:r>
            <a:r>
              <a:rPr lang="ru-RU" sz="1100" b="1" dirty="0">
                <a:latin typeface="Century Schoolbook" pitchFamily="18"/>
              </a:rPr>
              <a:t> по отношению к другим людям, готовность прийти на помощь тем, кто в этом нуждается.</a:t>
            </a:r>
          </a:p>
          <a:p>
            <a:pPr marL="0" lvl="0" indent="0" algn="just">
              <a:buClr>
                <a:srgbClr val="0070C0"/>
              </a:buClr>
              <a:buSzPct val="70000"/>
              <a:buFont typeface="Wingdings"/>
              <a:buChar char=""/>
            </a:pPr>
            <a:r>
              <a:rPr lang="ru-RU" sz="1100" b="1" dirty="0">
                <a:latin typeface="Century Schoolbook" pitchFamily="18"/>
              </a:rPr>
              <a:t>Проявляет умение слышать других и стремление быть понятым другими.</a:t>
            </a:r>
          </a:p>
          <a:p>
            <a:pPr marL="0" lvl="0" indent="0" algn="just"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100" b="1" dirty="0">
                <a:latin typeface="Century Schoolbook" pitchFamily="18"/>
              </a:rPr>
              <a:t>Ребенок обладает развитым воображением, которое реализуется в разных видах деятельности, и прежде всего в игре; владеет разными формами и видами игры, различает условную и реальную ситуации; умеет подчиняться разным правилам и социальным нормам. Умеет распознавать различные ситуации и адекватно их оценивать.</a:t>
            </a:r>
          </a:p>
          <a:p>
            <a:pPr marL="0" lvl="0" indent="0" algn="just">
              <a:buClr>
                <a:srgbClr val="0070C0"/>
              </a:buClr>
              <a:buSzPct val="70000"/>
              <a:buFont typeface="Wingdings"/>
              <a:buChar char=""/>
            </a:pPr>
            <a:r>
              <a:rPr lang="ru-RU" sz="1100" b="1" dirty="0">
                <a:latin typeface="Century Schoolbook" pitchFamily="18"/>
              </a:rPr>
              <a:t>Ребенок достаточно хорошо владеет устной речью, может выражать свои мысли и желания, использовать речь для выражения своих мыслей, чувств и желаний, построения речевого высказывания в ситуации общения, выделять звуки в словах, у ребенка</a:t>
            </a:r>
          </a:p>
          <a:p>
            <a:pPr marL="0" lvl="0" indent="0" algn="just">
              <a:buNone/>
            </a:pPr>
            <a:r>
              <a:rPr lang="ru-RU" sz="1100" b="1" dirty="0">
                <a:latin typeface="Century Schoolbook" pitchFamily="18"/>
              </a:rPr>
              <a:t>      складываются предпосылки грамотности.</a:t>
            </a:r>
          </a:p>
          <a:p>
            <a:pPr marL="0" lvl="0" indent="0" algn="just"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100" b="1" dirty="0">
                <a:latin typeface="Century Schoolbook" pitchFamily="18"/>
              </a:rPr>
              <a:t>У ребенка развита крупная и мелкая моторика; он подвижен, вынослив, владеет основными движениями, может контролировать свои движения и управлять ими.</a:t>
            </a:r>
          </a:p>
          <a:p>
            <a:pPr marL="0" lvl="0" indent="0">
              <a:buNone/>
            </a:pPr>
            <a:endParaRPr lang="ru-RU" sz="900" dirty="0">
              <a:latin typeface="Century Schoolbook" pitchFamily="18"/>
            </a:endParaRPr>
          </a:p>
        </p:txBody>
      </p:sp>
      <p:sp>
        <p:nvSpPr>
          <p:cNvPr id="4" name="Номер слайда 3"/>
          <p:cNvSpPr txBox="1">
            <a:spLocks noGrp="1"/>
          </p:cNvSpPr>
          <p:nvPr>
            <p:ph type="sldNum" sz="quarter" idx="4294967295"/>
          </p:nvPr>
        </p:nvSpPr>
        <p:spPr>
          <a:xfrm>
            <a:off x="8129160" y="5734080"/>
            <a:ext cx="609120" cy="52091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/>
          <a:p>
            <a:pPr lvl="0"/>
            <a:fld id="{4CB76E4A-1C14-4665-9D61-7A22F9E43E8C}" type="slidenum">
              <a:t>10</a:t>
            </a:fld>
            <a:endParaRPr lang="ru-RU">
              <a:solidFill>
                <a:srgbClr val="000000"/>
              </a:solidFill>
              <a:latin typeface="Century Schoolbook" pitchFamily="18"/>
              <a:ea typeface="Arial Unicode MS" pitchFamily="2"/>
              <a:cs typeface="Tahoma" pitchFamily="2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4"/>
          <p:cNvSpPr txBox="1">
            <a:spLocks noGrp="1"/>
          </p:cNvSpPr>
          <p:nvPr>
            <p:ph type="body" idx="4294967295"/>
          </p:nvPr>
        </p:nvSpPr>
        <p:spPr>
          <a:xfrm>
            <a:off x="214200" y="500040"/>
            <a:ext cx="8072279" cy="6143399"/>
          </a:xfrm>
        </p:spPr>
        <p:txBody>
          <a:bodyPr/>
          <a:lstStyle>
            <a:def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defPPr>
            <a:lvl1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1pPr>
            <a:lvl2pPr marL="864000" lvl="1" indent="-324000" algn="l" rtl="0" hangingPunct="1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2pPr>
            <a:lvl3pPr marL="1295999" lvl="2" indent="-288000" algn="l" rtl="0" hangingPunct="1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3pPr>
            <a:lvl4pPr marL="1728000" lvl="3" indent="-216000" algn="l" rtl="0" hangingPunct="1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16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4pPr>
            <a:lvl5pPr marL="2160000" lvl="4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5pPr>
            <a:lvl6pPr marL="2592000" lvl="5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6pPr>
            <a:lvl7pPr marL="3024000" lvl="6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7pPr>
            <a:lvl8pPr marL="3456000" lvl="7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8pPr>
            <a:lvl9pPr marL="3887999" lvl="8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9pPr>
          </a:lstStyle>
          <a:p>
            <a:pPr marL="0" lvl="0" indent="0" algn="just">
              <a:buClr>
                <a:srgbClr val="0070C0"/>
              </a:buClr>
              <a:buSzPct val="70000"/>
              <a:buFont typeface="Wingdings"/>
              <a:buChar char=""/>
            </a:pPr>
            <a:r>
              <a:rPr lang="ru-RU" sz="1100" b="1" dirty="0">
                <a:latin typeface="Century Schoolbook" pitchFamily="18"/>
              </a:rPr>
              <a:t>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навыки личной гигиены.</a:t>
            </a:r>
          </a:p>
          <a:p>
            <a:pPr marL="0" lvl="0" indent="0" algn="just"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100" b="1" dirty="0">
                <a:latin typeface="Century Schoolbook" pitchFamily="18"/>
              </a:rPr>
              <a:t>Проявляет ответственность за начатое дело.</a:t>
            </a:r>
          </a:p>
          <a:p>
            <a:pPr marL="0" lvl="0" indent="0" algn="just">
              <a:buClr>
                <a:srgbClr val="0070C0"/>
              </a:buClr>
              <a:buSzPct val="70000"/>
              <a:buFont typeface="Wingdings"/>
              <a:buChar char=""/>
            </a:pPr>
            <a:r>
              <a:rPr lang="ru-RU" sz="1100" b="1" dirty="0">
                <a:latin typeface="Century Schoolbook" pitchFamily="18"/>
              </a:rPr>
              <a:t>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способен к принятию собственных решений, опираясь на свои знания и умения в различных видах деятельности.</a:t>
            </a:r>
          </a:p>
          <a:p>
            <a:pPr marL="0" lvl="0" indent="0" algn="just"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100" b="1" dirty="0">
                <a:latin typeface="Century Schoolbook" pitchFamily="18"/>
              </a:rPr>
              <a:t>Открыт новому, то есть проявляет желание узнавать новое, самостоятельно добывать новые знания; положительно относится к обучению в школе.</a:t>
            </a:r>
          </a:p>
          <a:p>
            <a:pPr marL="0" lvl="0" indent="0" algn="just">
              <a:buClr>
                <a:srgbClr val="0070C0"/>
              </a:buClr>
              <a:buSzPct val="70000"/>
              <a:buFont typeface="Wingdings"/>
              <a:buChar char=""/>
            </a:pPr>
            <a:r>
              <a:rPr lang="ru-RU" sz="1100" b="1" dirty="0">
                <a:latin typeface="Century Schoolbook" pitchFamily="18"/>
              </a:rPr>
              <a:t>Проявляет уважение к жизни (в различных ее формах) и заботу об окружающей среде.</a:t>
            </a:r>
          </a:p>
          <a:p>
            <a:pPr marL="0" lvl="0" indent="0" algn="just"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100" b="1" dirty="0">
                <a:latin typeface="Century Schoolbook" pitchFamily="18"/>
              </a:rPr>
              <a:t>Эмоционально отзывается на красоту окружающего мира, произведения народного и профессионального искусства (музыку, танцы, театральную деятельность, изобразительную деятельность и т. д.).</a:t>
            </a:r>
          </a:p>
          <a:p>
            <a:pPr marL="0" lvl="0" indent="0" algn="just">
              <a:buClr>
                <a:srgbClr val="0070C0"/>
              </a:buClr>
              <a:buSzPct val="70000"/>
              <a:buFont typeface="Wingdings"/>
              <a:buChar char=""/>
            </a:pPr>
            <a:r>
              <a:rPr lang="ru-RU" sz="1100" b="1" dirty="0">
                <a:latin typeface="Century Schoolbook" pitchFamily="18"/>
              </a:rPr>
              <a:t>Проявляет патриотические чувства, ощущает гордость за свою страну, ее достижения, имеет представление о ее географическом разнообразии, многонациональности, важнейших исторических событиях.</a:t>
            </a:r>
          </a:p>
          <a:p>
            <a:pPr marL="0" lvl="0" indent="0" algn="just"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100" b="1" dirty="0">
                <a:latin typeface="Century Schoolbook" pitchFamily="18"/>
              </a:rPr>
              <a:t>Имеет первичные представления о себе, семье, традиционных семейных ценностях, включая традиционные гендерные ориентации, проявляет уважение к своему и противоположному полу.</a:t>
            </a:r>
          </a:p>
          <a:p>
            <a:pPr marL="0" lvl="0" indent="0" algn="just">
              <a:buClr>
                <a:srgbClr val="0070C0"/>
              </a:buClr>
              <a:buSzPct val="70000"/>
              <a:buFont typeface="Wingdings"/>
              <a:buChar char=""/>
            </a:pPr>
            <a:r>
              <a:rPr lang="ru-RU" sz="1100" b="1" dirty="0">
                <a:latin typeface="Century Schoolbook" pitchFamily="18"/>
              </a:rPr>
              <a:t>Соблюдает элементарные общепринятые нормы, имеет первичные ценностные представления о том, «что такое хорошо и что такое плохо», стремится поступать хорошо; проявляет уважение к старшим и заботу о младших.</a:t>
            </a:r>
          </a:p>
          <a:p>
            <a:pPr marL="0" lvl="0" indent="0" algn="just"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100" b="1" dirty="0">
                <a:latin typeface="Century Schoolbook" pitchFamily="18"/>
              </a:rPr>
              <a:t>Имеет начальные представления о здоровом образе жизни. Воспринимает здоровый образ жизни как ценность.</a:t>
            </a:r>
          </a:p>
          <a:p>
            <a:pPr marL="0" lvl="0" indent="0">
              <a:spcBef>
                <a:spcPts val="601"/>
              </a:spcBef>
              <a:buNone/>
            </a:pPr>
            <a:endParaRPr lang="ru-RU" sz="1100" dirty="0">
              <a:latin typeface="Century Schoolbook" pitchFamily="18"/>
            </a:endParaRPr>
          </a:p>
        </p:txBody>
      </p:sp>
      <p:sp>
        <p:nvSpPr>
          <p:cNvPr id="4" name="Номер слайда 2"/>
          <p:cNvSpPr txBox="1">
            <a:spLocks noGrp="1"/>
          </p:cNvSpPr>
          <p:nvPr>
            <p:ph type="sldNum" sz="quarter" idx="4294967295"/>
          </p:nvPr>
        </p:nvSpPr>
        <p:spPr>
          <a:xfrm>
            <a:off x="8129160" y="5734080"/>
            <a:ext cx="609120" cy="52091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/>
          <a:p>
            <a:pPr lvl="0"/>
            <a:fld id="{5FC45864-6882-4BF4-AB9C-3C95F4F19AAE}" type="slidenum">
              <a:t>11</a:t>
            </a:fld>
            <a:endParaRPr lang="ru-RU">
              <a:solidFill>
                <a:srgbClr val="000000"/>
              </a:solidFill>
              <a:latin typeface="Century Schoolbook" pitchFamily="18"/>
              <a:ea typeface="Arial Unicode MS" pitchFamily="2"/>
              <a:cs typeface="Tahoma" pitchFamily="2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Содержательный раздел: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457200" y="274680"/>
            <a:ext cx="7467119" cy="65376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>
              <a:buNone/>
            </a:pPr>
            <a:r>
              <a:rPr lang="ru-RU" b="1"/>
              <a:t>Содержательный раздел: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type="body" idx="4294967295"/>
          </p:nvPr>
        </p:nvSpPr>
        <p:spPr>
          <a:xfrm>
            <a:off x="357120" y="1071720"/>
            <a:ext cx="8072279" cy="5402160"/>
          </a:xfrm>
        </p:spPr>
        <p:txBody>
          <a:bodyPr/>
          <a:lstStyle>
            <a:def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defPPr>
            <a:lvl1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1pPr>
            <a:lvl2pPr marL="864000" lvl="1" indent="-324000" algn="l" rtl="0" hangingPunct="1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2pPr>
            <a:lvl3pPr marL="1295999" lvl="2" indent="-288000" algn="l" rtl="0" hangingPunct="1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3pPr>
            <a:lvl4pPr marL="1728000" lvl="3" indent="-216000" algn="l" rtl="0" hangingPunct="1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16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4pPr>
            <a:lvl5pPr marL="2160000" lvl="4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5pPr>
            <a:lvl6pPr marL="2592000" lvl="5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6pPr>
            <a:lvl7pPr marL="3024000" lvl="6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7pPr>
            <a:lvl8pPr marL="3456000" lvl="7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8pPr>
            <a:lvl9pPr marL="3887999" lvl="8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9pPr>
          </a:lstStyle>
          <a:p>
            <a:pPr marL="0" lvl="0" indent="0" algn="just">
              <a:spcBef>
                <a:spcPts val="601"/>
              </a:spcBef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800" b="1" dirty="0">
                <a:latin typeface="Century Schoolbook" pitchFamily="18"/>
              </a:rPr>
              <a:t>Содержательный раздел </a:t>
            </a:r>
            <a:r>
              <a:rPr lang="ru-RU" sz="1800" dirty="0">
                <a:latin typeface="Century Schoolbook" pitchFamily="18"/>
              </a:rPr>
              <a:t>представляет общее содержание Программы, обеспечивающее полноценное развитие личности детей.</a:t>
            </a:r>
          </a:p>
          <a:p>
            <a:pPr marL="0" lvl="0" indent="0" algn="just">
              <a:spcBef>
                <a:spcPts val="601"/>
              </a:spcBef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800" dirty="0">
                <a:latin typeface="Century Schoolbook" pitchFamily="18"/>
              </a:rPr>
              <a:t> В него входит:</a:t>
            </a:r>
          </a:p>
          <a:p>
            <a:pPr marL="0" lvl="0" indent="0" algn="just">
              <a:spcBef>
                <a:spcPts val="601"/>
              </a:spcBef>
              <a:buNone/>
            </a:pPr>
            <a:r>
              <a:rPr lang="ru-RU" sz="1800" dirty="0">
                <a:latin typeface="Century Schoolbook" pitchFamily="18"/>
              </a:rPr>
              <a:t>- описание образовательной деятельности в соответствии с направлениями развития ребенка, представленными в пяти образовательных областях;</a:t>
            </a:r>
          </a:p>
          <a:p>
            <a:pPr marL="0" lvl="0" indent="0" algn="just">
              <a:spcBef>
                <a:spcPts val="601"/>
              </a:spcBef>
              <a:buNone/>
            </a:pPr>
            <a:r>
              <a:rPr lang="ru-RU" sz="1800" dirty="0">
                <a:latin typeface="Century Schoolbook" pitchFamily="18"/>
              </a:rPr>
              <a:t>- описание вариативных форм, способов, методов и средств реализации программы;</a:t>
            </a:r>
          </a:p>
          <a:p>
            <a:pPr marL="0" lvl="0" indent="0" algn="just">
              <a:spcBef>
                <a:spcPts val="601"/>
              </a:spcBef>
              <a:buNone/>
            </a:pPr>
            <a:r>
              <a:rPr lang="ru-RU" sz="1800" dirty="0">
                <a:latin typeface="Century Schoolbook" pitchFamily="18"/>
              </a:rPr>
              <a:t>- описание образовательной деятельности по профессиональной коррекции нарушений развития детей;</a:t>
            </a:r>
          </a:p>
          <a:p>
            <a:pPr marL="0" lvl="0" indent="0" algn="just">
              <a:spcBef>
                <a:spcPts val="601"/>
              </a:spcBef>
              <a:buNone/>
            </a:pPr>
            <a:r>
              <a:rPr lang="ru-RU" sz="1800" dirty="0">
                <a:latin typeface="Century Schoolbook" pitchFamily="18"/>
              </a:rPr>
              <a:t>- особенности взаимодействия педагогического коллектива с семьями воспитанников;</a:t>
            </a:r>
          </a:p>
          <a:p>
            <a:pPr marL="0" lvl="0" indent="0" algn="just">
              <a:spcBef>
                <a:spcPts val="601"/>
              </a:spcBef>
              <a:buNone/>
            </a:pPr>
            <a:r>
              <a:rPr lang="ru-RU" sz="1800" dirty="0">
                <a:latin typeface="Century Schoolbook" pitchFamily="18"/>
              </a:rPr>
              <a:t>- взаимодействие с социальными институтами детства;</a:t>
            </a:r>
          </a:p>
          <a:p>
            <a:pPr marL="0" lvl="0" indent="0" algn="just">
              <a:spcBef>
                <a:spcPts val="601"/>
              </a:spcBef>
              <a:buNone/>
            </a:pPr>
            <a:r>
              <a:rPr lang="ru-RU" sz="1800" dirty="0">
                <a:latin typeface="Century Schoolbook" pitchFamily="18"/>
              </a:rPr>
              <a:t>- вариативная часть программы.</a:t>
            </a:r>
          </a:p>
          <a:p>
            <a:pPr marL="0" lvl="0" indent="0">
              <a:spcBef>
                <a:spcPts val="601"/>
              </a:spcBef>
              <a:buNone/>
            </a:pPr>
            <a:endParaRPr lang="ru-RU" dirty="0">
              <a:latin typeface="Century Schoolbook" pitchFamily="18"/>
            </a:endParaRPr>
          </a:p>
        </p:txBody>
      </p:sp>
      <p:sp>
        <p:nvSpPr>
          <p:cNvPr id="4" name="Номер слайда 3"/>
          <p:cNvSpPr txBox="1">
            <a:spLocks noGrp="1"/>
          </p:cNvSpPr>
          <p:nvPr>
            <p:ph type="sldNum" sz="quarter" idx="4294967295"/>
          </p:nvPr>
        </p:nvSpPr>
        <p:spPr>
          <a:xfrm>
            <a:off x="8129160" y="5734080"/>
            <a:ext cx="609120" cy="52091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/>
          <a:p>
            <a:pPr lvl="0"/>
            <a:fld id="{2C30C6F2-757B-43DF-A359-D3F3555E9D02}" type="slidenum">
              <a:t>12</a:t>
            </a:fld>
            <a:endParaRPr lang="ru-RU">
              <a:solidFill>
                <a:srgbClr val="000000"/>
              </a:solidFill>
              <a:latin typeface="Century Schoolbook" pitchFamily="18"/>
              <a:ea typeface="Arial Unicode MS" pitchFamily="2"/>
              <a:cs typeface="Tahoma" pitchFamily="2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>
              <a:buNone/>
            </a:pPr>
            <a:r>
              <a:rPr lang="ru-RU" sz="2800" b="1"/>
              <a:t>Образовательные области, обеспечивающие разностороннее развитие детей по ФГОС ДО:</a:t>
            </a:r>
          </a:p>
        </p:txBody>
      </p:sp>
      <p:sp>
        <p:nvSpPr>
          <p:cNvPr id="3" name="Rectangle 4"/>
          <p:cNvSpPr/>
          <p:nvPr/>
        </p:nvSpPr>
        <p:spPr>
          <a:xfrm>
            <a:off x="2843280" y="1844639"/>
            <a:ext cx="3384360" cy="7189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99CC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5000" rIns="90000" bIns="45000" anchor="ctr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ru-RU" sz="2400" b="1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 pitchFamily="18"/>
                <a:ea typeface="Microsoft YaHei" pitchFamily="2"/>
                <a:cs typeface="Lucida Sans" pitchFamily="2"/>
              </a:rPr>
              <a:t>Физическое развитие</a:t>
            </a:r>
          </a:p>
        </p:txBody>
      </p:sp>
      <p:sp>
        <p:nvSpPr>
          <p:cNvPr id="4" name="Rectangle 8"/>
          <p:cNvSpPr/>
          <p:nvPr/>
        </p:nvSpPr>
        <p:spPr>
          <a:xfrm>
            <a:off x="5000760" y="4786200"/>
            <a:ext cx="2714400" cy="12236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99CC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5000" rIns="90000" bIns="45000" anchor="ctr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ru-RU" sz="2400" b="1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 pitchFamily="18"/>
                <a:ea typeface="Microsoft YaHei" pitchFamily="2"/>
                <a:cs typeface="Lucida Sans" pitchFamily="2"/>
              </a:rPr>
              <a:t>Художественно-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ru-RU" sz="2400" b="1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 pitchFamily="18"/>
                <a:ea typeface="Microsoft YaHei" pitchFamily="2"/>
                <a:cs typeface="Lucida Sans" pitchFamily="2"/>
              </a:rPr>
              <a:t>эстетическое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ru-RU" sz="2400" b="1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 pitchFamily="18"/>
                <a:ea typeface="Microsoft YaHei" pitchFamily="2"/>
                <a:cs typeface="Lucida Sans" pitchFamily="2"/>
              </a:rPr>
              <a:t>развитие</a:t>
            </a:r>
          </a:p>
        </p:txBody>
      </p:sp>
      <p:sp>
        <p:nvSpPr>
          <p:cNvPr id="5" name="Rectangle 9"/>
          <p:cNvSpPr/>
          <p:nvPr/>
        </p:nvSpPr>
        <p:spPr>
          <a:xfrm>
            <a:off x="5143679" y="3071880"/>
            <a:ext cx="3446280" cy="121391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99CC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5000" rIns="90000" bIns="45000" anchor="ctr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ru-RU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 pitchFamily="18"/>
                <a:ea typeface="Microsoft YaHei" pitchFamily="2"/>
                <a:cs typeface="Lucida Sans" pitchFamily="2"/>
              </a:rPr>
              <a:t> </a:t>
            </a:r>
            <a:r>
              <a:rPr lang="ru-RU" sz="2400" b="1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 pitchFamily="18"/>
                <a:ea typeface="Microsoft YaHei" pitchFamily="2"/>
                <a:cs typeface="Lucida Sans" pitchFamily="2"/>
              </a:rPr>
              <a:t>Познавательное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ru-RU" sz="2400" b="1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 pitchFamily="18"/>
                <a:ea typeface="Microsoft YaHei" pitchFamily="2"/>
                <a:cs typeface="Lucida Sans" pitchFamily="2"/>
              </a:rPr>
              <a:t>развитие</a:t>
            </a:r>
          </a:p>
        </p:txBody>
      </p:sp>
      <p:sp>
        <p:nvSpPr>
          <p:cNvPr id="6" name="Rectangle 10"/>
          <p:cNvSpPr/>
          <p:nvPr/>
        </p:nvSpPr>
        <p:spPr>
          <a:xfrm>
            <a:off x="1857240" y="4714920"/>
            <a:ext cx="2592000" cy="12855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99CC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5000" rIns="90000" bIns="45000" anchor="ctr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ru-RU" sz="2400" b="1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 pitchFamily="18"/>
                <a:ea typeface="Microsoft YaHei" pitchFamily="2"/>
                <a:cs typeface="Lucida Sans" pitchFamily="2"/>
              </a:rPr>
              <a:t>Речевое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ru-RU" sz="2400" b="1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 pitchFamily="18"/>
                <a:ea typeface="Microsoft YaHei" pitchFamily="2"/>
                <a:cs typeface="Lucida Sans" pitchFamily="2"/>
              </a:rPr>
              <a:t>развитие</a:t>
            </a:r>
          </a:p>
        </p:txBody>
      </p:sp>
      <p:sp>
        <p:nvSpPr>
          <p:cNvPr id="7" name="Rectangle 11"/>
          <p:cNvSpPr/>
          <p:nvPr/>
        </p:nvSpPr>
        <p:spPr>
          <a:xfrm>
            <a:off x="285840" y="3071880"/>
            <a:ext cx="3357360" cy="12204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99CC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5000" rIns="90000" bIns="45000" anchor="ctr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ru-RU" sz="2400" b="1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 pitchFamily="18"/>
                <a:ea typeface="Microsoft YaHei" pitchFamily="2"/>
                <a:cs typeface="Lucida Sans" pitchFamily="2"/>
              </a:rPr>
              <a:t>Социально-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ru-RU" sz="2400" b="1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 pitchFamily="18"/>
                <a:ea typeface="Microsoft YaHei" pitchFamily="2"/>
                <a:cs typeface="Lucida Sans" pitchFamily="2"/>
              </a:rPr>
              <a:t>коммуникативное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ru-RU" sz="2400" b="1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 pitchFamily="18"/>
                <a:ea typeface="Microsoft YaHei" pitchFamily="2"/>
                <a:cs typeface="Lucida Sans" pitchFamily="2"/>
              </a:rPr>
              <a:t>развитие</a:t>
            </a:r>
          </a:p>
        </p:txBody>
      </p:sp>
      <p:cxnSp>
        <p:nvCxnSpPr>
          <p:cNvPr id="8" name="AutoShape 12"/>
          <p:cNvCxnSpPr/>
          <p:nvPr/>
        </p:nvCxnSpPr>
        <p:spPr>
          <a:xfrm flipH="1">
            <a:off x="1964160" y="2203919"/>
            <a:ext cx="878760" cy="867601"/>
          </a:xfrm>
          <a:prstGeom prst="bentConnector3">
            <a:avLst/>
          </a:prstGeom>
          <a:noFill/>
          <a:ln w="9360">
            <a:solidFill>
              <a:srgbClr val="000000"/>
            </a:solidFill>
            <a:prstDash val="solid"/>
            <a:round/>
            <a:headEnd type="arrow"/>
            <a:tailEnd type="arrow"/>
          </a:ln>
        </p:spPr>
      </p:cxnSp>
      <p:cxnSp>
        <p:nvCxnSpPr>
          <p:cNvPr id="9" name="AutoShape 14"/>
          <p:cNvCxnSpPr/>
          <p:nvPr/>
        </p:nvCxnSpPr>
        <p:spPr>
          <a:xfrm>
            <a:off x="4535280" y="2563560"/>
            <a:ext cx="0" cy="0"/>
          </a:xfrm>
          <a:prstGeom prst="bentConnector3">
            <a:avLst/>
          </a:prstGeom>
          <a:noFill/>
          <a:ln w="9360">
            <a:solidFill>
              <a:srgbClr val="000000"/>
            </a:solidFill>
            <a:prstDash val="solid"/>
            <a:round/>
            <a:headEnd type="arrow"/>
            <a:tailEnd type="arrow"/>
          </a:ln>
        </p:spPr>
      </p:cxnSp>
      <p:cxnSp>
        <p:nvCxnSpPr>
          <p:cNvPr id="10" name="AutoShape 16"/>
          <p:cNvCxnSpPr/>
          <p:nvPr/>
        </p:nvCxnSpPr>
        <p:spPr>
          <a:xfrm>
            <a:off x="6227640" y="2203919"/>
            <a:ext cx="639000" cy="867601"/>
          </a:xfrm>
          <a:prstGeom prst="bentConnector3">
            <a:avLst/>
          </a:prstGeom>
          <a:noFill/>
          <a:ln w="9360">
            <a:solidFill>
              <a:srgbClr val="000000"/>
            </a:solidFill>
            <a:prstDash val="solid"/>
            <a:round/>
            <a:headEnd type="arrow"/>
            <a:tailEnd type="arrow"/>
          </a:ln>
        </p:spPr>
      </p:cxnSp>
      <p:cxnSp>
        <p:nvCxnSpPr>
          <p:cNvPr id="11" name="AutoShape 17"/>
          <p:cNvCxnSpPr/>
          <p:nvPr/>
        </p:nvCxnSpPr>
        <p:spPr>
          <a:xfrm>
            <a:off x="2071439" y="4286160"/>
            <a:ext cx="357121" cy="428400"/>
          </a:xfrm>
          <a:prstGeom prst="bentConnector3">
            <a:avLst/>
          </a:prstGeom>
          <a:noFill/>
          <a:ln w="9360">
            <a:solidFill>
              <a:srgbClr val="000000"/>
            </a:solidFill>
            <a:prstDash val="solid"/>
            <a:round/>
            <a:headEnd type="arrow"/>
            <a:tailEnd type="arrow"/>
          </a:ln>
        </p:spPr>
      </p:cxnSp>
      <p:cxnSp>
        <p:nvCxnSpPr>
          <p:cNvPr id="12" name="AutoShape 18"/>
          <p:cNvCxnSpPr/>
          <p:nvPr/>
        </p:nvCxnSpPr>
        <p:spPr>
          <a:xfrm>
            <a:off x="4429080" y="5286240"/>
            <a:ext cx="571320" cy="111960"/>
          </a:xfrm>
          <a:prstGeom prst="bentConnector3">
            <a:avLst/>
          </a:prstGeom>
          <a:noFill/>
          <a:ln w="9360">
            <a:solidFill>
              <a:srgbClr val="000000"/>
            </a:solidFill>
            <a:prstDash val="solid"/>
            <a:round/>
            <a:headEnd type="arrow"/>
            <a:tailEnd type="arrow"/>
          </a:ln>
        </p:spPr>
      </p:cxnSp>
      <p:cxnSp>
        <p:nvCxnSpPr>
          <p:cNvPr id="13" name="AutoShape 19"/>
          <p:cNvCxnSpPr/>
          <p:nvPr/>
        </p:nvCxnSpPr>
        <p:spPr>
          <a:xfrm flipV="1">
            <a:off x="6858000" y="4286160"/>
            <a:ext cx="571320" cy="500040"/>
          </a:xfrm>
          <a:prstGeom prst="bentConnector3">
            <a:avLst/>
          </a:prstGeom>
          <a:noFill/>
          <a:ln w="9360">
            <a:solidFill>
              <a:srgbClr val="000000"/>
            </a:solidFill>
            <a:prstDash val="solid"/>
            <a:round/>
            <a:headEnd type="arrow"/>
            <a:tailEnd type="arrow"/>
          </a:ln>
        </p:spPr>
      </p:cxn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ОБРАЗОВАТЕЛЬНАЯ ОБЛАСТЬ «ФИЗИЧЕСКОЕ РАЗВИТИЕ»:&#10;&#10;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457200" y="274680"/>
            <a:ext cx="7467119" cy="172512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>
              <a:buNone/>
            </a:pPr>
            <a:r>
              <a:rPr lang="ru-RU" sz="2800" b="1">
                <a:latin typeface="Times New Roman" pitchFamily="18"/>
              </a:rPr>
              <a:t>ОБРАЗОВАТЕЛЬНАЯ ОБЛАСТЬ «ФИЗИЧЕСКОЕ РАЗВИТИЕ»:</a:t>
            </a:r>
            <a:r>
              <a:rPr lang="ru-RU"/>
              <a:t/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3" name="Содержимое 2"/>
          <p:cNvSpPr txBox="1">
            <a:spLocks noGrp="1"/>
          </p:cNvSpPr>
          <p:nvPr>
            <p:ph type="body" idx="4294967295"/>
          </p:nvPr>
        </p:nvSpPr>
        <p:spPr>
          <a:xfrm>
            <a:off x="285840" y="1214280"/>
            <a:ext cx="8286480" cy="5428800"/>
          </a:xfrm>
        </p:spPr>
        <p:txBody>
          <a:bodyPr/>
          <a:lstStyle>
            <a:def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defPPr>
            <a:lvl1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1pPr>
            <a:lvl2pPr marL="864000" lvl="1" indent="-324000" algn="l" rtl="0" hangingPunct="1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2pPr>
            <a:lvl3pPr marL="1295999" lvl="2" indent="-288000" algn="l" rtl="0" hangingPunct="1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3pPr>
            <a:lvl4pPr marL="1728000" lvl="3" indent="-216000" algn="l" rtl="0" hangingPunct="1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16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4pPr>
            <a:lvl5pPr marL="2160000" lvl="4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5pPr>
            <a:lvl6pPr marL="2592000" lvl="5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6pPr>
            <a:lvl7pPr marL="3024000" lvl="6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7pPr>
            <a:lvl8pPr marL="3456000" lvl="7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8pPr>
            <a:lvl9pPr marL="3887999" lvl="8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9pPr>
          </a:lstStyle>
          <a:p>
            <a:pPr marL="0" lvl="0" indent="0" algn="just">
              <a:spcBef>
                <a:spcPts val="575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000" b="1" dirty="0">
                <a:latin typeface="Times New Roman" pitchFamily="18"/>
              </a:rPr>
              <a:t>Основная цель:</a:t>
            </a:r>
          </a:p>
          <a:p>
            <a:pPr marL="0" lvl="0" indent="0" algn="just">
              <a:spcBef>
                <a:spcPts val="575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000" dirty="0">
                <a:latin typeface="Times New Roman" pitchFamily="18"/>
              </a:rPr>
              <a:t>воспитание здорового, жизнерадостного, жизнестойкого, физически совершенного, гармонически и творчески развитого ребёнка</a:t>
            </a:r>
          </a:p>
          <a:p>
            <a:pPr marL="0" lvl="0" indent="0" algn="just">
              <a:spcBef>
                <a:spcPts val="575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000" b="1" dirty="0">
                <a:latin typeface="Times New Roman" pitchFamily="18"/>
              </a:rPr>
              <a:t>Задачи физического развития:</a:t>
            </a:r>
          </a:p>
          <a:p>
            <a:pPr marL="0" lvl="0" indent="0" algn="just">
              <a:spcBef>
                <a:spcPts val="575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000" b="1" i="1" dirty="0">
                <a:latin typeface="Times New Roman" pitchFamily="18"/>
              </a:rPr>
              <a:t>Оздоровительные:</a:t>
            </a:r>
          </a:p>
          <a:p>
            <a:pPr marL="0" lvl="0" indent="0" algn="just">
              <a:spcBef>
                <a:spcPts val="575"/>
              </a:spcBef>
              <a:spcAft>
                <a:spcPts val="0"/>
              </a:spcAft>
              <a:buNone/>
            </a:pPr>
            <a:r>
              <a:rPr lang="ru-RU" sz="1000" dirty="0">
                <a:latin typeface="Times New Roman" pitchFamily="18"/>
              </a:rPr>
              <a:t>       формирование правильной осанки; развитие гармоничного телосложения; развитие мышц лица, туловища, ног, рук, плечевого пояса, кистей, пальцев, шеи, глаз, внутренних органов</a:t>
            </a:r>
          </a:p>
          <a:p>
            <a:pPr marL="0" lvl="0" indent="0" algn="just">
              <a:spcBef>
                <a:spcPts val="575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000" b="1" i="1" dirty="0">
                <a:latin typeface="Times New Roman" pitchFamily="18"/>
              </a:rPr>
              <a:t>Образовательные:</a:t>
            </a:r>
          </a:p>
          <a:p>
            <a:pPr marL="0" lvl="0" indent="0" algn="just">
              <a:spcBef>
                <a:spcPts val="575"/>
              </a:spcBef>
              <a:spcAft>
                <a:spcPts val="0"/>
              </a:spcAft>
              <a:buNone/>
            </a:pPr>
            <a:r>
              <a:rPr lang="ru-RU" sz="1000" dirty="0">
                <a:latin typeface="Times New Roman" pitchFamily="18"/>
              </a:rPr>
              <a:t>       формирование двигательных умений и навыков; развитие психофизических качеств (быстроты, силы, гибкости, выносливости, глазомера, ловкости); развитие двигательных способностей (функции равновесия, координации движений)  </a:t>
            </a:r>
          </a:p>
          <a:p>
            <a:pPr marL="0" lvl="0" indent="0" algn="just">
              <a:spcBef>
                <a:spcPts val="575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000" b="1" i="1" dirty="0">
                <a:latin typeface="Times New Roman" pitchFamily="18"/>
              </a:rPr>
              <a:t>Воспитательные:</a:t>
            </a:r>
          </a:p>
          <a:p>
            <a:pPr marL="0" lvl="0" indent="0" algn="just">
              <a:spcBef>
                <a:spcPts val="575"/>
              </a:spcBef>
              <a:spcAft>
                <a:spcPts val="0"/>
              </a:spcAft>
              <a:buNone/>
            </a:pPr>
            <a:r>
              <a:rPr lang="ru-RU" sz="1000" dirty="0">
                <a:latin typeface="Times New Roman" pitchFamily="18"/>
              </a:rPr>
              <a:t>      формирование потребности в ежедневных физических упражнениях; воспитание умения рационально использовать физические упражнения в самостоятельной двигательной деятельности; приобретение грации, пластичности, выразительности движений; воспитание самостоятельности, инициативности, самоорганизации, взаимопомощи</a:t>
            </a:r>
          </a:p>
          <a:p>
            <a:pPr marL="0" lvl="0" indent="0" algn="just">
              <a:spcBef>
                <a:spcPts val="575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000" b="1" dirty="0">
                <a:latin typeface="Times New Roman" pitchFamily="18"/>
              </a:rPr>
              <a:t>Основные направления работы по физическому развитию детей в дошкольном учреждении:</a:t>
            </a:r>
          </a:p>
          <a:p>
            <a:pPr marL="0" lvl="0" indent="0" algn="just">
              <a:spcBef>
                <a:spcPts val="575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000" dirty="0">
                <a:latin typeface="Times New Roman" pitchFamily="18"/>
              </a:rPr>
              <a:t>Приобретение опыта в двигательной деятельности, связанной с выполнением упражнений, направленных на развитие физических качеств (координация, гибкость)</a:t>
            </a:r>
          </a:p>
          <a:p>
            <a:pPr marL="0" lvl="0" indent="0" algn="just">
              <a:spcBef>
                <a:spcPts val="575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000" dirty="0">
                <a:latin typeface="Times New Roman" pitchFamily="18"/>
              </a:rPr>
              <a:t>Приобретение опыта в двигательной деятельности, способствующей правильному формированию опорно-двигательной системы организма, развитию равновесия, координации движения</a:t>
            </a:r>
          </a:p>
          <a:p>
            <a:pPr marL="0" lvl="0" indent="0" algn="just">
              <a:spcBef>
                <a:spcPts val="575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000" dirty="0">
                <a:latin typeface="Times New Roman" pitchFamily="18"/>
              </a:rPr>
              <a:t>Приобретение опыта в двигательной активности, способствующей развитию крупной и мелкой моторики обеих рук</a:t>
            </a:r>
          </a:p>
          <a:p>
            <a:pPr marL="0" lvl="0" indent="0" algn="just">
              <a:spcBef>
                <a:spcPts val="575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000" dirty="0">
                <a:latin typeface="Times New Roman" pitchFamily="18"/>
              </a:rPr>
              <a:t>Приобретение опыта в двигательной деятельности, связанной с правильным, не наносящим ущерб организму выполнением основных движений (ходьба, бег, мягкие прыжки, повороты в стороны)</a:t>
            </a:r>
          </a:p>
          <a:p>
            <a:pPr marL="0" lvl="0" indent="0" algn="just">
              <a:spcBef>
                <a:spcPts val="601"/>
              </a:spcBef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000" dirty="0">
                <a:latin typeface="Times New Roman" pitchFamily="18"/>
              </a:rPr>
              <a:t>Формирование начальных представлений о некоторых видах спорта; овладение подвижными играми с правилами</a:t>
            </a:r>
          </a:p>
          <a:p>
            <a:pPr marL="0" lvl="0" indent="0" algn="just">
              <a:spcBef>
                <a:spcPts val="601"/>
              </a:spcBef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000" dirty="0">
                <a:latin typeface="Times New Roman" pitchFamily="18"/>
              </a:rPr>
              <a:t>Становление целенаправленности и </a:t>
            </a:r>
            <a:r>
              <a:rPr lang="ru-RU" sz="1000" dirty="0" err="1">
                <a:latin typeface="Times New Roman" pitchFamily="18"/>
              </a:rPr>
              <a:t>саморегуляции</a:t>
            </a:r>
            <a:r>
              <a:rPr lang="ru-RU" sz="1000" dirty="0">
                <a:latin typeface="Times New Roman" pitchFamily="18"/>
              </a:rPr>
              <a:t> в двигательной сфере</a:t>
            </a:r>
          </a:p>
          <a:p>
            <a:pPr marL="0" lvl="0" indent="0" algn="just">
              <a:spcBef>
                <a:spcPts val="601"/>
              </a:spcBef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000" dirty="0">
                <a:latin typeface="Times New Roman" pitchFamily="18"/>
              </a:rPr>
              <a:t>Становление ценностей здорового образа жизни; овладение его элементарными нормами и </a:t>
            </a:r>
            <a:r>
              <a:rPr lang="ru-RU" sz="1000" dirty="0" smtClean="0">
                <a:latin typeface="Times New Roman" pitchFamily="18"/>
              </a:rPr>
              <a:t>правилами</a:t>
            </a:r>
            <a:endParaRPr lang="ru-RU" sz="1000" dirty="0">
              <a:latin typeface="Times New Roman" pitchFamily="18"/>
            </a:endParaRPr>
          </a:p>
          <a:p>
            <a:pPr marL="0" lvl="0" indent="0">
              <a:spcBef>
                <a:spcPts val="601"/>
              </a:spcBef>
              <a:buNone/>
            </a:pPr>
            <a:endParaRPr lang="ru-RU" sz="1100" dirty="0">
              <a:latin typeface="Times New Roman" pitchFamily="18"/>
            </a:endParaRPr>
          </a:p>
        </p:txBody>
      </p:sp>
      <p:sp>
        <p:nvSpPr>
          <p:cNvPr id="4" name="Номер слайда 3"/>
          <p:cNvSpPr txBox="1">
            <a:spLocks noGrp="1"/>
          </p:cNvSpPr>
          <p:nvPr>
            <p:ph type="sldNum" sz="quarter" idx="4294967295"/>
          </p:nvPr>
        </p:nvSpPr>
        <p:spPr>
          <a:xfrm>
            <a:off x="8129160" y="5734080"/>
            <a:ext cx="609120" cy="52091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/>
          <a:p>
            <a:pPr lvl="0"/>
            <a:fld id="{A43331E3-529A-4EB3-99A1-C21FBB2E95CB}" type="slidenum">
              <a:t>14</a:t>
            </a:fld>
            <a:endParaRPr lang="ru-RU">
              <a:solidFill>
                <a:srgbClr val="000000"/>
              </a:solidFill>
              <a:latin typeface="Century Schoolbook" pitchFamily="18"/>
              <a:ea typeface="Arial Unicode MS" pitchFamily="2"/>
              <a:cs typeface="Tahoma" pitchFamily="2"/>
            </a:endParaRPr>
          </a:p>
        </p:txBody>
      </p:sp>
      <p:pic>
        <p:nvPicPr>
          <p:cNvPr id="5" name="Picture 2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7786800" y="142920"/>
            <a:ext cx="761759" cy="12283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ОБРАЗОВАТЕЛЬНАЯ ОБЛАСТЬ &#10;«СОЦИАЛЬНО-КОММУНИКАТИВНОЕ РАЗВИТИЕ»: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0" y="274680"/>
            <a:ext cx="8857800" cy="108216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>
              <a:buNone/>
            </a:pPr>
            <a:r>
              <a:rPr lang="ru-RU" sz="2400" b="1"/>
              <a:t>ОБРАЗОВАТЕЛЬНАЯ ОБЛАСТЬ </a:t>
            </a:r>
            <a:br>
              <a:rPr lang="ru-RU" sz="2400" b="1"/>
            </a:br>
            <a:r>
              <a:rPr lang="ru-RU" sz="2400" b="1"/>
              <a:t>«СОЦИАЛЬНО-КОММУНИКАТИВНОЕ РАЗВИТИЕ»: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type="body" idx="4294967295"/>
          </p:nvPr>
        </p:nvSpPr>
        <p:spPr>
          <a:xfrm>
            <a:off x="457200" y="1428840"/>
            <a:ext cx="7900559" cy="5044680"/>
          </a:xfrm>
        </p:spPr>
        <p:txBody>
          <a:bodyPr/>
          <a:lstStyle>
            <a:def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defPPr>
            <a:lvl1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1pPr>
            <a:lvl2pPr marL="864000" lvl="1" indent="-324000" algn="l" rtl="0" hangingPunct="1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2pPr>
            <a:lvl3pPr marL="1295999" lvl="2" indent="-288000" algn="l" rtl="0" hangingPunct="1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3pPr>
            <a:lvl4pPr marL="1728000" lvl="3" indent="-216000" algn="l" rtl="0" hangingPunct="1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16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4pPr>
            <a:lvl5pPr marL="2160000" lvl="4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5pPr>
            <a:lvl6pPr marL="2592000" lvl="5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6pPr>
            <a:lvl7pPr marL="3024000" lvl="6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7pPr>
            <a:lvl8pPr marL="3456000" lvl="7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8pPr>
            <a:lvl9pPr marL="3887999" lvl="8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9pPr>
          </a:lstStyle>
          <a:p>
            <a:pPr marL="0" lvl="0" indent="0" algn="just">
              <a:spcBef>
                <a:spcPts val="595"/>
              </a:spcBef>
              <a:spcAft>
                <a:spcPts val="567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 b="1">
                <a:latin typeface="Century Schoolbook" pitchFamily="18"/>
              </a:rPr>
              <a:t>Основная цель:</a:t>
            </a:r>
          </a:p>
          <a:p>
            <a:pPr marL="0" lvl="0" indent="0" algn="just">
              <a:spcBef>
                <a:spcPts val="595"/>
              </a:spcBef>
              <a:spcAft>
                <a:spcPts val="567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>
                <a:latin typeface="Century Schoolbook" pitchFamily="18"/>
              </a:rPr>
              <a:t>позитивная социализация детей дошкольного возраста; приобщение детей к социокультурным нормам, традициям семьи, общества и государства; формирование основ безопасности.</a:t>
            </a:r>
          </a:p>
          <a:p>
            <a:pPr marL="0" lvl="0" indent="0" algn="just">
              <a:spcBef>
                <a:spcPts val="595"/>
              </a:spcBef>
              <a:spcAft>
                <a:spcPts val="567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 b="1">
                <a:latin typeface="Century Schoolbook" pitchFamily="18"/>
              </a:rPr>
              <a:t>Задачи социально-коммуникативного развития по ФГОС ДО:</a:t>
            </a:r>
          </a:p>
          <a:p>
            <a:pPr marL="0" lvl="0" indent="0" algn="just">
              <a:spcBef>
                <a:spcPts val="595"/>
              </a:spcBef>
              <a:spcAft>
                <a:spcPts val="567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>
                <a:latin typeface="Century Schoolbook" pitchFamily="18"/>
              </a:rPr>
              <a:t>Усвоение норм и ценностей, принятых в обществе, включая моральные и нравственные ценности</a:t>
            </a:r>
          </a:p>
          <a:p>
            <a:pPr marL="0" lvl="0" indent="0" algn="just">
              <a:spcBef>
                <a:spcPts val="595"/>
              </a:spcBef>
              <a:spcAft>
                <a:spcPts val="567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>
                <a:latin typeface="Century Schoolbook" pitchFamily="18"/>
              </a:rPr>
              <a:t>Развитие общения и взаимодействия ребёнка со взрослыми и сверстниками</a:t>
            </a:r>
          </a:p>
          <a:p>
            <a:pPr marL="0" lvl="0" indent="0" algn="just">
              <a:spcBef>
                <a:spcPts val="595"/>
              </a:spcBef>
              <a:spcAft>
                <a:spcPts val="567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>
                <a:latin typeface="Century Schoolbook" pitchFamily="18"/>
              </a:rPr>
              <a:t>Становление самостоятельности, целенаправленности и саморегуляции собственных действий</a:t>
            </a:r>
          </a:p>
          <a:p>
            <a:pPr marL="0" lvl="0" indent="0" algn="just">
              <a:spcBef>
                <a:spcPts val="595"/>
              </a:spcBef>
              <a:spcAft>
                <a:spcPts val="567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>
                <a:latin typeface="Century Schoolbook" pitchFamily="18"/>
              </a:rPr>
              <a:t>Развитие социального и эмоционального интеллекта, эмоциональной отзывчивости, сопереживания; формирование готовности к совместной деятельности со сверстниками</a:t>
            </a:r>
          </a:p>
          <a:p>
            <a:pPr marL="0" lvl="0" indent="0" algn="just">
              <a:spcBef>
                <a:spcPts val="595"/>
              </a:spcBef>
              <a:spcAft>
                <a:spcPts val="567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>
                <a:latin typeface="Century Schoolbook" pitchFamily="18"/>
              </a:rPr>
              <a:t>Формирование уважительного отношения и чувства принадлежности к своей семье и к сообществу детей и взрослых в организации</a:t>
            </a:r>
          </a:p>
          <a:p>
            <a:pPr marL="0" lvl="0" indent="0" algn="just">
              <a:spcBef>
                <a:spcPts val="595"/>
              </a:spcBef>
              <a:spcAft>
                <a:spcPts val="567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>
                <a:latin typeface="Century Schoolbook" pitchFamily="18"/>
              </a:rPr>
              <a:t>Формирование позитивных установок к различным видам труда и творчества</a:t>
            </a:r>
          </a:p>
          <a:p>
            <a:pPr marL="0" lvl="0" indent="0" algn="just">
              <a:spcBef>
                <a:spcPts val="595"/>
              </a:spcBef>
              <a:spcAft>
                <a:spcPts val="567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>
                <a:latin typeface="Century Schoolbook" pitchFamily="18"/>
              </a:rPr>
              <a:t>Формирование основ безопасного поведения в быту, в социуме, природе</a:t>
            </a:r>
          </a:p>
          <a:p>
            <a:pPr marL="0" lvl="0" indent="0" algn="just">
              <a:spcBef>
                <a:spcPts val="595"/>
              </a:spcBef>
              <a:spcAft>
                <a:spcPts val="567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 b="1">
                <a:latin typeface="Century Schoolbook" pitchFamily="18"/>
              </a:rPr>
              <a:t>Основные направления работы по социально-коммуникативному развитию детей в дошкольном учреждении:</a:t>
            </a:r>
          </a:p>
          <a:p>
            <a:pPr marL="0" lvl="0" indent="0" algn="just">
              <a:spcBef>
                <a:spcPts val="595"/>
              </a:spcBef>
              <a:spcAft>
                <a:spcPts val="567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 i="1">
                <a:latin typeface="Century Schoolbook" pitchFamily="18"/>
              </a:rPr>
              <a:t>Социализация, развитие общения, нравственное воспитание</a:t>
            </a:r>
          </a:p>
          <a:p>
            <a:pPr marL="0" lvl="0" indent="0" algn="just">
              <a:spcBef>
                <a:spcPts val="595"/>
              </a:spcBef>
              <a:spcAft>
                <a:spcPts val="567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 i="1">
                <a:latin typeface="Century Schoolbook" pitchFamily="18"/>
              </a:rPr>
              <a:t>Ребёнок в семье и сообществе, патриотическое воспитание</a:t>
            </a:r>
          </a:p>
          <a:p>
            <a:pPr marL="0" lvl="0" indent="0" algn="just">
              <a:spcBef>
                <a:spcPts val="595"/>
              </a:spcBef>
              <a:spcAft>
                <a:spcPts val="567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 i="1">
                <a:latin typeface="Century Schoolbook" pitchFamily="18"/>
              </a:rPr>
              <a:t>Самообслуживание, самостоятельность, трудовое воспитание</a:t>
            </a:r>
          </a:p>
          <a:p>
            <a:pPr marL="0" lvl="0" indent="0" algn="just">
              <a:spcBef>
                <a:spcPts val="595"/>
              </a:spcBef>
              <a:spcAft>
                <a:spcPts val="567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 i="1">
                <a:latin typeface="Century Schoolbook" pitchFamily="18"/>
              </a:rPr>
              <a:t>Формирование основ безопасности</a:t>
            </a:r>
          </a:p>
          <a:p>
            <a:pPr marL="0" lvl="0" indent="0" algn="just">
              <a:spcBef>
                <a:spcPts val="601"/>
              </a:spcBef>
              <a:buNone/>
            </a:pPr>
            <a:endParaRPr lang="ru-RU" sz="1200">
              <a:latin typeface="Century Schoolbook" pitchFamily="18"/>
            </a:endParaRPr>
          </a:p>
        </p:txBody>
      </p:sp>
      <p:sp>
        <p:nvSpPr>
          <p:cNvPr id="4" name="Номер слайда 3"/>
          <p:cNvSpPr txBox="1">
            <a:spLocks noGrp="1"/>
          </p:cNvSpPr>
          <p:nvPr>
            <p:ph type="sldNum" sz="quarter" idx="4294967295"/>
          </p:nvPr>
        </p:nvSpPr>
        <p:spPr>
          <a:xfrm>
            <a:off x="8129160" y="5734080"/>
            <a:ext cx="609120" cy="52091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/>
          <a:p>
            <a:pPr lvl="0"/>
            <a:fld id="{3E1D085D-76BD-4A95-98D5-AAF71CECB372}" type="slidenum">
              <a:t>15</a:t>
            </a:fld>
            <a:endParaRPr lang="ru-RU">
              <a:solidFill>
                <a:srgbClr val="000000"/>
              </a:solidFill>
              <a:latin typeface="Century Schoolbook" pitchFamily="18"/>
              <a:ea typeface="Arial Unicode MS" pitchFamily="2"/>
              <a:cs typeface="Tahoma" pitchFamily="2"/>
            </a:endParaRPr>
          </a:p>
        </p:txBody>
      </p:sp>
      <p:pic>
        <p:nvPicPr>
          <p:cNvPr id="5" name="Picture 3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5857919" y="5143679"/>
            <a:ext cx="2065320" cy="131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ОБРАЗОВАТЕЛЬНАЯ ОБЛАСТЬ «РЕЧЕВОЕ РАЗВИТИЕ»:&#10;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457200" y="274680"/>
            <a:ext cx="7467119" cy="136800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>
              <a:buNone/>
            </a:pPr>
            <a:r>
              <a:rPr lang="ru-RU" b="1"/>
              <a:t>ОБРАЗОВАТЕЛЬНАЯ ОБЛАСТЬ «РЕЧЕВОЕ РАЗВИТИЕ»:</a:t>
            </a:r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3" name="Содержимое 2"/>
          <p:cNvSpPr txBox="1">
            <a:spLocks noGrp="1"/>
          </p:cNvSpPr>
          <p:nvPr>
            <p:ph type="body" idx="4294967295"/>
          </p:nvPr>
        </p:nvSpPr>
        <p:spPr>
          <a:xfrm>
            <a:off x="457200" y="1285919"/>
            <a:ext cx="8115119" cy="5187600"/>
          </a:xfrm>
        </p:spPr>
        <p:txBody>
          <a:bodyPr/>
          <a:lstStyle>
            <a:def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defPPr>
            <a:lvl1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1pPr>
            <a:lvl2pPr marL="864000" lvl="1" indent="-324000" algn="l" rtl="0" hangingPunct="1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2pPr>
            <a:lvl3pPr marL="1295999" lvl="2" indent="-288000" algn="l" rtl="0" hangingPunct="1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3pPr>
            <a:lvl4pPr marL="1728000" lvl="3" indent="-216000" algn="l" rtl="0" hangingPunct="1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16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4pPr>
            <a:lvl5pPr marL="2160000" lvl="4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5pPr>
            <a:lvl6pPr marL="2592000" lvl="5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6pPr>
            <a:lvl7pPr marL="3024000" lvl="6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7pPr>
            <a:lvl8pPr marL="3456000" lvl="7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8pPr>
            <a:lvl9pPr marL="3887999" lvl="8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9pPr>
          </a:lstStyle>
          <a:p>
            <a:pPr marL="0" lvl="0" indent="0" algn="just">
              <a:spcBef>
                <a:spcPts val="595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 b="1">
                <a:latin typeface="Century Schoolbook" pitchFamily="18"/>
              </a:rPr>
              <a:t>Основная цель: </a:t>
            </a:r>
            <a:r>
              <a:rPr lang="ru-RU" sz="1200">
                <a:latin typeface="Century Schoolbook" pitchFamily="18"/>
              </a:rPr>
              <a:t>развитие свободного общения с взрослыми и детьми, овладение конструктивными способами и средствами взаимодействия с окружающими.</a:t>
            </a:r>
          </a:p>
          <a:p>
            <a:pPr marL="0" lvl="0" indent="0" algn="just">
              <a:spcBef>
                <a:spcPts val="595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 b="1">
                <a:latin typeface="Century Schoolbook" pitchFamily="18"/>
              </a:rPr>
              <a:t>Задачи речевого развития по ФГОС ДО:</a:t>
            </a:r>
          </a:p>
          <a:p>
            <a:pPr marL="0" lvl="0" indent="0" algn="just">
              <a:spcBef>
                <a:spcPts val="595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>
                <a:latin typeface="Century Schoolbook" pitchFamily="18"/>
              </a:rPr>
              <a:t>Владение речью как средством общения и культуры</a:t>
            </a:r>
          </a:p>
          <a:p>
            <a:pPr marL="0" lvl="0" indent="0" algn="just">
              <a:spcBef>
                <a:spcPts val="595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>
                <a:latin typeface="Century Schoolbook" pitchFamily="18"/>
              </a:rPr>
              <a:t>Обогащение активного словаря</a:t>
            </a:r>
          </a:p>
          <a:p>
            <a:pPr marL="0" lvl="0" indent="0" algn="just">
              <a:spcBef>
                <a:spcPts val="595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>
                <a:latin typeface="Century Schoolbook" pitchFamily="18"/>
              </a:rPr>
              <a:t>Развитие связной, грамматически правильной диалогической и монологической речи</a:t>
            </a:r>
          </a:p>
          <a:p>
            <a:pPr marL="0" lvl="0" indent="0" algn="just">
              <a:spcBef>
                <a:spcPts val="595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>
                <a:latin typeface="Century Schoolbook" pitchFamily="18"/>
              </a:rPr>
              <a:t>Развитие речевого творчества</a:t>
            </a:r>
          </a:p>
          <a:p>
            <a:pPr marL="0" lvl="0" indent="0" algn="just">
              <a:spcBef>
                <a:spcPts val="595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>
                <a:latin typeface="Century Schoolbook" pitchFamily="18"/>
              </a:rPr>
              <a:t>Развитие звуковой и интонационной культуры речи, фонематического слуха</a:t>
            </a:r>
          </a:p>
          <a:p>
            <a:pPr marL="0" lvl="0" indent="0" algn="just">
              <a:spcBef>
                <a:spcPts val="595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>
                <a:latin typeface="Century Schoolbook" pitchFamily="18"/>
              </a:rPr>
              <a:t>Знакомство с книжной культурой, детской литературой, понимание на слух текстов различных жанров детской литературы</a:t>
            </a:r>
          </a:p>
          <a:p>
            <a:pPr marL="0" lvl="0" indent="0" algn="just">
              <a:spcBef>
                <a:spcPts val="595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>
                <a:latin typeface="Century Schoolbook" pitchFamily="18"/>
              </a:rPr>
              <a:t>Формирование звуковой аналитико-синтетической активности как предпосылки обучения грамоте</a:t>
            </a:r>
          </a:p>
          <a:p>
            <a:pPr marL="0" lvl="0" indent="0" algn="just">
              <a:spcBef>
                <a:spcPts val="595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 b="1">
                <a:latin typeface="Century Schoolbook" pitchFamily="18"/>
              </a:rPr>
              <a:t>Основные направления работы по развитию речи детей в дошкольном учреждении:</a:t>
            </a:r>
          </a:p>
          <a:p>
            <a:pPr marL="0" lvl="0" indent="0" algn="just">
              <a:spcBef>
                <a:spcPts val="595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 i="1">
                <a:latin typeface="Century Schoolbook" pitchFamily="18"/>
              </a:rPr>
              <a:t>Развитие словаря</a:t>
            </a:r>
            <a:r>
              <a:rPr lang="ru-RU" sz="1200">
                <a:latin typeface="Century Schoolbook" pitchFamily="18"/>
              </a:rPr>
              <a:t> (освоение значений слов и их уместное употребление в соответствии с контекстом высказывания, ситуацией, в которой происходит общение)</a:t>
            </a:r>
          </a:p>
          <a:p>
            <a:pPr marL="0" lvl="0" indent="0" algn="just">
              <a:spcBef>
                <a:spcPts val="595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 i="1">
                <a:latin typeface="Century Schoolbook" pitchFamily="18"/>
              </a:rPr>
              <a:t>Воспитание звуковой культуры речи</a:t>
            </a:r>
            <a:r>
              <a:rPr lang="ru-RU" sz="1200">
                <a:latin typeface="Century Schoolbook" pitchFamily="18"/>
              </a:rPr>
              <a:t> (развитие восприятия звуков родной речи и произношения)</a:t>
            </a:r>
          </a:p>
          <a:p>
            <a:pPr marL="0" lvl="0" indent="0" algn="just">
              <a:spcBef>
                <a:spcPts val="595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 i="1">
                <a:latin typeface="Century Schoolbook" pitchFamily="18"/>
              </a:rPr>
              <a:t>Воспитание интереса и любви к чтению, развитие литературной речи</a:t>
            </a:r>
          </a:p>
          <a:p>
            <a:pPr marL="0" lvl="0" indent="0" algn="just">
              <a:spcBef>
                <a:spcPts val="595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 i="1">
                <a:latin typeface="Century Schoolbook" pitchFamily="18"/>
              </a:rPr>
              <a:t>Развитие связной речи</a:t>
            </a:r>
            <a:r>
              <a:rPr lang="ru-RU" sz="1200">
                <a:latin typeface="Century Schoolbook" pitchFamily="18"/>
              </a:rPr>
              <a:t> (диалогическая (разговорная) речь, монологическая речь (рассказывание))</a:t>
            </a:r>
          </a:p>
          <a:p>
            <a:pPr marL="0" lvl="0" indent="0" algn="just">
              <a:spcBef>
                <a:spcPts val="595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 i="1">
                <a:latin typeface="Century Schoolbook" pitchFamily="18"/>
              </a:rPr>
              <a:t>Практическое овладение воспитанниками нормами речи </a:t>
            </a:r>
            <a:r>
              <a:rPr lang="ru-RU" sz="1200">
                <a:latin typeface="Century Schoolbook" pitchFamily="18"/>
              </a:rPr>
              <a:t>(способствование развитию речи как средства общения)</a:t>
            </a:r>
          </a:p>
          <a:p>
            <a:pPr marL="0" lvl="0" indent="0" algn="just">
              <a:spcBef>
                <a:spcPts val="595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 i="1">
                <a:latin typeface="Century Schoolbook" pitchFamily="18"/>
              </a:rPr>
              <a:t>Формирование грамматического строя речи</a:t>
            </a:r>
            <a:r>
              <a:rPr lang="ru-RU" sz="1200">
                <a:latin typeface="Century Schoolbook" pitchFamily="18"/>
              </a:rPr>
              <a:t> (морфология (изменение слов по родам, числам,</a:t>
            </a:r>
          </a:p>
          <a:p>
            <a:pPr marL="0" lvl="0" indent="0" algn="just">
              <a:spcBef>
                <a:spcPts val="595"/>
              </a:spcBef>
              <a:spcAft>
                <a:spcPts val="0"/>
              </a:spcAft>
              <a:buNone/>
            </a:pPr>
            <a:r>
              <a:rPr lang="ru-RU" sz="1200">
                <a:latin typeface="Century Schoolbook" pitchFamily="18"/>
              </a:rPr>
              <a:t>      падежам), синтаксис (освоение различных типов словосочетаний и предложений), словообразование)</a:t>
            </a:r>
          </a:p>
          <a:p>
            <a:pPr marL="0" lvl="0" indent="0" algn="just">
              <a:spcBef>
                <a:spcPts val="595"/>
              </a:spcBef>
              <a:spcAft>
                <a:spcPts val="0"/>
              </a:spcAft>
              <a:buNone/>
            </a:pPr>
            <a:endParaRPr lang="ru-RU" sz="1200">
              <a:latin typeface="Century Schoolbook" pitchFamily="18"/>
            </a:endParaRPr>
          </a:p>
        </p:txBody>
      </p:sp>
      <p:sp>
        <p:nvSpPr>
          <p:cNvPr id="4" name="Номер слайда 3"/>
          <p:cNvSpPr txBox="1">
            <a:spLocks noGrp="1"/>
          </p:cNvSpPr>
          <p:nvPr>
            <p:ph type="sldNum" sz="quarter" idx="4294967295"/>
          </p:nvPr>
        </p:nvSpPr>
        <p:spPr>
          <a:xfrm>
            <a:off x="8129160" y="5734080"/>
            <a:ext cx="609120" cy="52091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/>
          <a:p>
            <a:pPr lvl="0"/>
            <a:fld id="{5DDA0CA7-8D23-4674-BE8C-FB5005E6E458}" type="slidenum">
              <a:t>16</a:t>
            </a:fld>
            <a:endParaRPr lang="ru-RU">
              <a:solidFill>
                <a:srgbClr val="000000"/>
              </a:solidFill>
              <a:latin typeface="Century Schoolbook" pitchFamily="18"/>
              <a:ea typeface="Arial Unicode MS" pitchFamily="2"/>
              <a:cs typeface="Tahoma" pitchFamily="2"/>
            </a:endParaRPr>
          </a:p>
        </p:txBody>
      </p:sp>
      <p:pic>
        <p:nvPicPr>
          <p:cNvPr id="5" name="Picture 2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7286760" y="285840"/>
            <a:ext cx="1285560" cy="87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ОБРАЗОВАТЕЛЬНАЯ ОБЛАСТЬ «ПОЗНАВАТЕЛЬНОЕ РАЗВИТИЕ»: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>
              <a:buNone/>
            </a:pPr>
            <a:r>
              <a:rPr lang="ru-RU" b="1"/>
              <a:t>ОБРАЗОВАТЕЛЬНАЯ ОБЛАСТЬ «ПОЗНАВАТЕЛЬНОЕ РАЗВИТИЕ»: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type="body" idx="4294967295"/>
          </p:nvPr>
        </p:nvSpPr>
        <p:spPr>
          <a:xfrm>
            <a:off x="457200" y="1500119"/>
            <a:ext cx="8043480" cy="4973400"/>
          </a:xfrm>
        </p:spPr>
        <p:txBody>
          <a:bodyPr/>
          <a:lstStyle>
            <a:def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defPPr>
            <a:lvl1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1pPr>
            <a:lvl2pPr marL="864000" lvl="1" indent="-324000" algn="l" rtl="0" hangingPunct="1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2pPr>
            <a:lvl3pPr marL="1295999" lvl="2" indent="-288000" algn="l" rtl="0" hangingPunct="1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3pPr>
            <a:lvl4pPr marL="1728000" lvl="3" indent="-216000" algn="l" rtl="0" hangingPunct="1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16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4pPr>
            <a:lvl5pPr marL="2160000" lvl="4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5pPr>
            <a:lvl6pPr marL="2592000" lvl="5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6pPr>
            <a:lvl7pPr marL="3024000" lvl="6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7pPr>
            <a:lvl8pPr marL="3456000" lvl="7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8pPr>
            <a:lvl9pPr marL="3887999" lvl="8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9pPr>
          </a:lstStyle>
          <a:p>
            <a:pPr marL="0" lvl="0" indent="0" algn="just">
              <a:spcBef>
                <a:spcPts val="595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 b="1">
                <a:latin typeface="Century Schoolbook" pitchFamily="18"/>
              </a:rPr>
              <a:t>Основная цель:</a:t>
            </a:r>
          </a:p>
          <a:p>
            <a:pPr marL="0" lvl="0" indent="0" algn="just">
              <a:spcBef>
                <a:spcPts val="595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>
                <a:latin typeface="Century Schoolbook" pitchFamily="18"/>
              </a:rPr>
              <a:t>ознакомление с окружающим социальным миром, с природой и природными явлениями; формирование целостной картины мира; формирование элементарных математических представлений; развитие познавательно-исследовательской деятельности.</a:t>
            </a:r>
          </a:p>
          <a:p>
            <a:pPr marL="0" lvl="0" indent="0" algn="just">
              <a:spcBef>
                <a:spcPts val="595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 b="1">
                <a:latin typeface="Century Schoolbook" pitchFamily="18"/>
              </a:rPr>
              <a:t>Задачи познавательного развития по ФГОС ДО:</a:t>
            </a:r>
          </a:p>
          <a:p>
            <a:pPr marL="0" lvl="0" indent="0" algn="just">
              <a:spcBef>
                <a:spcPts val="595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>
                <a:latin typeface="Century Schoolbook" pitchFamily="18"/>
              </a:rPr>
              <a:t>Развитие интересов детей, любознательности и познавательной мотивации</a:t>
            </a:r>
          </a:p>
          <a:p>
            <a:pPr marL="0" lvl="0" indent="0" algn="just">
              <a:spcBef>
                <a:spcPts val="595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>
                <a:latin typeface="Century Schoolbook" pitchFamily="18"/>
              </a:rPr>
              <a:t>Формирование познавательных действий, становление сознания</a:t>
            </a:r>
          </a:p>
          <a:p>
            <a:pPr marL="0" lvl="0" indent="0" algn="just">
              <a:spcBef>
                <a:spcPts val="595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>
                <a:latin typeface="Century Schoolbook" pitchFamily="18"/>
              </a:rPr>
              <a:t>Развитие воображения и творческой активности</a:t>
            </a:r>
          </a:p>
          <a:p>
            <a:pPr marL="0" lvl="0" indent="0" algn="just">
              <a:spcBef>
                <a:spcPts val="595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>
                <a:latin typeface="Century Schoolbook" pitchFamily="18"/>
              </a:rPr>
              <a:t>Формирование первичных представлений о себе, других людях</a:t>
            </a:r>
          </a:p>
          <a:p>
            <a:pPr marL="0" lvl="0" indent="0" algn="just">
              <a:spcBef>
                <a:spcPts val="595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>
                <a:latin typeface="Century Schoolbook" pitchFamily="18"/>
              </a:rPr>
              <a:t>Формирование первичных представлений об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</a:t>
            </a:r>
          </a:p>
          <a:p>
            <a:pPr marL="0" lvl="0" indent="0" algn="just">
              <a:spcBef>
                <a:spcPts val="595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>
                <a:latin typeface="Century Schoolbook" pitchFamily="18"/>
              </a:rPr>
              <a:t>Формирование первичных представлений о малой Родине и Отечестве, представлений о социокультурных ценностях нашего народа, об отечественных традициях и праздниках, о планете Земля как общем доме людей, о многообразии стран и народов мира</a:t>
            </a:r>
          </a:p>
          <a:p>
            <a:pPr marL="0" lvl="0" indent="0" algn="just">
              <a:spcBef>
                <a:spcPts val="595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>
                <a:latin typeface="Century Schoolbook" pitchFamily="18"/>
              </a:rPr>
              <a:t>Формирование первичных представлений об особенностях природы</a:t>
            </a:r>
          </a:p>
          <a:p>
            <a:pPr marL="0" lvl="0" indent="0" algn="just">
              <a:spcBef>
                <a:spcPts val="595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 b="1">
                <a:latin typeface="Century Schoolbook" pitchFamily="18"/>
              </a:rPr>
              <a:t>Основные направления работы по познавательному развитию детей в дошкольном учреждении:</a:t>
            </a:r>
          </a:p>
          <a:p>
            <a:pPr marL="0" lvl="0" indent="0" algn="just">
              <a:spcBef>
                <a:spcPts val="595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 i="1">
                <a:latin typeface="Century Schoolbook" pitchFamily="18"/>
              </a:rPr>
              <a:t>Развитие познавательно-исследовательской деятельности</a:t>
            </a:r>
          </a:p>
          <a:p>
            <a:pPr marL="0" lvl="0" indent="0" algn="just">
              <a:spcBef>
                <a:spcPts val="595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 i="1">
                <a:latin typeface="Century Schoolbook" pitchFamily="18"/>
              </a:rPr>
              <a:t>Приобщение к социокультурным ценностям</a:t>
            </a:r>
          </a:p>
          <a:p>
            <a:pPr marL="0" lvl="0" indent="0" algn="just">
              <a:spcBef>
                <a:spcPts val="595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 i="1">
                <a:latin typeface="Century Schoolbook" pitchFamily="18"/>
              </a:rPr>
              <a:t>Формирование элементарных математических представлений</a:t>
            </a:r>
          </a:p>
          <a:p>
            <a:pPr marL="0" lvl="0" indent="0" algn="just">
              <a:spcBef>
                <a:spcPts val="595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 i="1">
                <a:latin typeface="Century Schoolbook" pitchFamily="18"/>
              </a:rPr>
              <a:t>Ознакомление с миром природы</a:t>
            </a:r>
          </a:p>
          <a:p>
            <a:pPr marL="0" lvl="0" indent="0">
              <a:spcBef>
                <a:spcPts val="595"/>
              </a:spcBef>
              <a:spcAft>
                <a:spcPts val="0"/>
              </a:spcAft>
              <a:buNone/>
            </a:pPr>
            <a:endParaRPr lang="ru-RU" sz="1200">
              <a:latin typeface="Century Schoolbook" pitchFamily="18"/>
            </a:endParaRPr>
          </a:p>
        </p:txBody>
      </p:sp>
      <p:sp>
        <p:nvSpPr>
          <p:cNvPr id="4" name="Номер слайда 3"/>
          <p:cNvSpPr txBox="1">
            <a:spLocks noGrp="1"/>
          </p:cNvSpPr>
          <p:nvPr>
            <p:ph type="sldNum" sz="quarter" idx="4294967295"/>
          </p:nvPr>
        </p:nvSpPr>
        <p:spPr>
          <a:xfrm>
            <a:off x="8129160" y="5734080"/>
            <a:ext cx="609120" cy="52091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/>
          <a:p>
            <a:pPr lvl="0"/>
            <a:fld id="{E6607975-FDE0-4270-AD20-ECB969EC8FA3}" type="slidenum">
              <a:t>17</a:t>
            </a:fld>
            <a:endParaRPr lang="ru-RU">
              <a:solidFill>
                <a:srgbClr val="000000"/>
              </a:solidFill>
              <a:latin typeface="Century Schoolbook" pitchFamily="18"/>
              <a:ea typeface="Arial Unicode MS" pitchFamily="2"/>
              <a:cs typeface="Tahoma" pitchFamily="2"/>
            </a:endParaRPr>
          </a:p>
        </p:txBody>
      </p:sp>
      <p:pic>
        <p:nvPicPr>
          <p:cNvPr id="5" name="Picture 2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7429680" y="285840"/>
            <a:ext cx="1285560" cy="12855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ОБРАЗОВАТЕЛЬНАЯ ОБЛАСТЬ &#10;«ХУДОЖЕСТВЕННО-ЭСТЕТИЧЕСКОЕ РАЗВИТИЕ»: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0" y="274680"/>
            <a:ext cx="8929440" cy="114264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>
              <a:buNone/>
            </a:pPr>
            <a:r>
              <a:rPr lang="ru-RU" b="1"/>
              <a:t>ОБРАЗОВАТЕЛЬНАЯ ОБЛАСТЬ </a:t>
            </a:r>
            <a:br>
              <a:rPr lang="ru-RU" b="1"/>
            </a:br>
            <a:r>
              <a:rPr lang="ru-RU" b="1"/>
              <a:t>«ХУДОЖЕСТВЕННО-ЭСТЕТИЧЕСКОЕ РАЗВИТИЕ»: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type="body" idx="4294967295"/>
          </p:nvPr>
        </p:nvSpPr>
        <p:spPr>
          <a:xfrm>
            <a:off x="457200" y="1600200"/>
            <a:ext cx="8115119" cy="4873320"/>
          </a:xfrm>
        </p:spPr>
        <p:txBody>
          <a:bodyPr/>
          <a:lstStyle>
            <a:def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defPPr>
            <a:lvl1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1pPr>
            <a:lvl2pPr marL="864000" lvl="1" indent="-324000" algn="l" rtl="0" hangingPunct="1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2pPr>
            <a:lvl3pPr marL="1295999" lvl="2" indent="-288000" algn="l" rtl="0" hangingPunct="1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3pPr>
            <a:lvl4pPr marL="1728000" lvl="3" indent="-216000" algn="l" rtl="0" hangingPunct="1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16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4pPr>
            <a:lvl5pPr marL="2160000" lvl="4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5pPr>
            <a:lvl6pPr marL="2592000" lvl="5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6pPr>
            <a:lvl7pPr marL="3024000" lvl="6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7pPr>
            <a:lvl8pPr marL="3456000" lvl="7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8pPr>
            <a:lvl9pPr marL="3887999" lvl="8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9pPr>
          </a:lstStyle>
          <a:p>
            <a:pPr marL="0" lvl="0" indent="0" algn="just">
              <a:spcBef>
                <a:spcPts val="595"/>
              </a:spcBef>
              <a:spcAft>
                <a:spcPts val="283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 b="1">
                <a:latin typeface="Century Schoolbook" pitchFamily="18"/>
              </a:rPr>
              <a:t>Основная цель:</a:t>
            </a:r>
          </a:p>
          <a:p>
            <a:pPr marL="0" lvl="0" indent="0" algn="just">
              <a:spcBef>
                <a:spcPts val="595"/>
              </a:spcBef>
              <a:spcAft>
                <a:spcPts val="283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>
                <a:latin typeface="Century Schoolbook" pitchFamily="18"/>
              </a:rPr>
              <a:t>формирование интереса к эстетической стороне окружающей действительности; развитие эстетических чувств детей; развитие детского художественного творчества, интереса к самостоятельной творческой деятельности.</a:t>
            </a:r>
          </a:p>
          <a:p>
            <a:pPr marL="0" lvl="0" indent="0" algn="just">
              <a:spcBef>
                <a:spcPts val="595"/>
              </a:spcBef>
              <a:spcAft>
                <a:spcPts val="283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 b="1">
                <a:latin typeface="Century Schoolbook" pitchFamily="18"/>
              </a:rPr>
              <a:t>Задачи художественно-эстетического развития по ФГОС ДО:</a:t>
            </a:r>
          </a:p>
          <a:p>
            <a:pPr marL="0" lvl="0" indent="0" algn="just">
              <a:spcBef>
                <a:spcPts val="595"/>
              </a:spcBef>
              <a:spcAft>
                <a:spcPts val="283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>
                <a:latin typeface="Century Schoolbook" pitchFamily="18"/>
              </a:rPr>
              <a:t>Развитие предпосылок ценностно-смыслового восприятия и понимания произведений искусства, мира природы</a:t>
            </a:r>
          </a:p>
          <a:p>
            <a:pPr marL="0" lvl="0" indent="0" algn="just">
              <a:spcBef>
                <a:spcPts val="595"/>
              </a:spcBef>
              <a:spcAft>
                <a:spcPts val="283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>
                <a:latin typeface="Century Schoolbook" pitchFamily="18"/>
              </a:rPr>
              <a:t>Становление эстетического отношения к окружающему миру</a:t>
            </a:r>
          </a:p>
          <a:p>
            <a:pPr marL="0" lvl="0" indent="0" algn="just">
              <a:spcBef>
                <a:spcPts val="595"/>
              </a:spcBef>
              <a:spcAft>
                <a:spcPts val="283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>
                <a:latin typeface="Century Schoolbook" pitchFamily="18"/>
              </a:rPr>
              <a:t>Формирование элементарных представлений о видах искусства</a:t>
            </a:r>
          </a:p>
          <a:p>
            <a:pPr marL="0" lvl="0" indent="0" algn="just">
              <a:spcBef>
                <a:spcPts val="595"/>
              </a:spcBef>
              <a:spcAft>
                <a:spcPts val="283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>
                <a:latin typeface="Century Schoolbook" pitchFamily="18"/>
              </a:rPr>
              <a:t>Восприятие музыки</a:t>
            </a:r>
          </a:p>
          <a:p>
            <a:pPr marL="0" lvl="0" indent="0" algn="just">
              <a:spcBef>
                <a:spcPts val="595"/>
              </a:spcBef>
              <a:spcAft>
                <a:spcPts val="283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>
                <a:latin typeface="Century Schoolbook" pitchFamily="18"/>
              </a:rPr>
              <a:t> Восприятие художественной литературы, фольклора</a:t>
            </a:r>
          </a:p>
          <a:p>
            <a:pPr marL="0" lvl="0" indent="0" algn="just">
              <a:spcBef>
                <a:spcPts val="595"/>
              </a:spcBef>
              <a:spcAft>
                <a:spcPts val="283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>
                <a:latin typeface="Century Schoolbook" pitchFamily="18"/>
              </a:rPr>
              <a:t>Стимулирование сопереживания персонажам художественных произведений</a:t>
            </a:r>
          </a:p>
          <a:p>
            <a:pPr marL="0" lvl="0" indent="0" algn="just">
              <a:spcBef>
                <a:spcPts val="595"/>
              </a:spcBef>
              <a:spcAft>
                <a:spcPts val="283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>
                <a:latin typeface="Century Schoolbook" pitchFamily="18"/>
              </a:rPr>
              <a:t>Реализация самостоятельной творческой деятельности (изобразительной, конструктивно-модельной, музыкальной и др.)</a:t>
            </a:r>
          </a:p>
          <a:p>
            <a:pPr marL="0" lvl="0" indent="0" algn="just">
              <a:spcBef>
                <a:spcPts val="595"/>
              </a:spcBef>
              <a:spcAft>
                <a:spcPts val="283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 b="1">
                <a:latin typeface="Century Schoolbook" pitchFamily="18"/>
              </a:rPr>
              <a:t>Основные направления работы по художественно-эстетическому развитию</a:t>
            </a:r>
          </a:p>
          <a:p>
            <a:pPr marL="0" lvl="0" indent="0" algn="just">
              <a:spcBef>
                <a:spcPts val="595"/>
              </a:spcBef>
              <a:spcAft>
                <a:spcPts val="283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 b="1">
                <a:latin typeface="Century Schoolbook" pitchFamily="18"/>
              </a:rPr>
              <a:t>детей в дошкольном учреждении:</a:t>
            </a:r>
          </a:p>
          <a:p>
            <a:pPr marL="0" lvl="0" indent="0" algn="just">
              <a:spcBef>
                <a:spcPts val="595"/>
              </a:spcBef>
              <a:spcAft>
                <a:spcPts val="283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 i="1">
                <a:latin typeface="Century Schoolbook" pitchFamily="18"/>
              </a:rPr>
              <a:t>Приобщение к искусству</a:t>
            </a:r>
          </a:p>
          <a:p>
            <a:pPr marL="0" lvl="0" indent="0" algn="just">
              <a:spcBef>
                <a:spcPts val="595"/>
              </a:spcBef>
              <a:spcAft>
                <a:spcPts val="283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 i="1">
                <a:latin typeface="Century Schoolbook" pitchFamily="18"/>
              </a:rPr>
              <a:t>Изобразительная деятельность</a:t>
            </a:r>
          </a:p>
          <a:p>
            <a:pPr marL="0" lvl="0" indent="0" algn="just">
              <a:spcBef>
                <a:spcPts val="595"/>
              </a:spcBef>
              <a:spcAft>
                <a:spcPts val="283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 i="1">
                <a:latin typeface="Century Schoolbook" pitchFamily="18"/>
              </a:rPr>
              <a:t>Конструктивно-модельная  деятельность</a:t>
            </a:r>
          </a:p>
          <a:p>
            <a:pPr marL="0" lvl="0" indent="0" algn="just">
              <a:spcBef>
                <a:spcPts val="595"/>
              </a:spcBef>
              <a:spcAft>
                <a:spcPts val="283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 i="1">
                <a:latin typeface="Century Schoolbook" pitchFamily="18"/>
              </a:rPr>
              <a:t>Музыкальная  деятельность</a:t>
            </a:r>
          </a:p>
          <a:p>
            <a:pPr marL="0" lvl="0" indent="0" algn="just">
              <a:spcBef>
                <a:spcPts val="601"/>
              </a:spcBef>
              <a:buNone/>
            </a:pPr>
            <a:endParaRPr lang="ru-RU" sz="1200">
              <a:latin typeface="Century Schoolbook" pitchFamily="18"/>
            </a:endParaRPr>
          </a:p>
        </p:txBody>
      </p:sp>
      <p:sp>
        <p:nvSpPr>
          <p:cNvPr id="4" name="Номер слайда 3"/>
          <p:cNvSpPr txBox="1">
            <a:spLocks noGrp="1"/>
          </p:cNvSpPr>
          <p:nvPr>
            <p:ph type="sldNum" sz="quarter" idx="4294967295"/>
          </p:nvPr>
        </p:nvSpPr>
        <p:spPr>
          <a:xfrm>
            <a:off x="8129160" y="5734080"/>
            <a:ext cx="609120" cy="52091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/>
          <a:p>
            <a:pPr lvl="0"/>
            <a:fld id="{0A8B67B0-257F-412D-8559-8AA2852228FF}" type="slidenum">
              <a:t>18</a:t>
            </a:fld>
            <a:endParaRPr lang="ru-RU">
              <a:solidFill>
                <a:srgbClr val="000000"/>
              </a:solidFill>
              <a:latin typeface="Century Schoolbook" pitchFamily="18"/>
              <a:ea typeface="Arial Unicode MS" pitchFamily="2"/>
              <a:cs typeface="Tahoma" pitchFamily="2"/>
            </a:endParaRPr>
          </a:p>
        </p:txBody>
      </p:sp>
      <p:pic>
        <p:nvPicPr>
          <p:cNvPr id="5" name="Picture 3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6858000" y="5214960"/>
            <a:ext cx="1071359" cy="1175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Направления взаимодействия с семьями воспитанников: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 idx="4294967295"/>
          </p:nvPr>
        </p:nvSpPr>
        <p:spPr>
          <a:xfrm>
            <a:off x="785880" y="428760"/>
            <a:ext cx="7138800" cy="114264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>
              <a:buNone/>
            </a:pPr>
            <a:r>
              <a:rPr lang="ru-RU" sz="2800" b="1"/>
              <a:t>Направления взаимодействия с семьями воспитанников:</a:t>
            </a:r>
          </a:p>
        </p:txBody>
      </p:sp>
      <p:grpSp>
        <p:nvGrpSpPr>
          <p:cNvPr id="3" name="Group 21"/>
          <p:cNvGrpSpPr/>
          <p:nvPr/>
        </p:nvGrpSpPr>
        <p:grpSpPr>
          <a:xfrm>
            <a:off x="1251720" y="5745600"/>
            <a:ext cx="167760" cy="167760"/>
            <a:chOff x="1251720" y="5745600"/>
            <a:chExt cx="167760" cy="167760"/>
          </a:xfrm>
        </p:grpSpPr>
        <p:sp>
          <p:nvSpPr>
            <p:cNvPr id="4" name="Oval 22"/>
            <p:cNvSpPr/>
            <p:nvPr/>
          </p:nvSpPr>
          <p:spPr>
            <a:xfrm>
              <a:off x="1251720" y="5745600"/>
              <a:ext cx="167760" cy="16776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gradFill>
              <a:gsLst>
                <a:gs pos="0">
                  <a:srgbClr val="BFC6D2"/>
                </a:gs>
                <a:gs pos="100000">
                  <a:srgbClr val="223864"/>
                </a:gs>
              </a:gsLst>
              <a:lin ang="2700000"/>
            </a:gradFill>
            <a:ln w="12600">
              <a:solidFill>
                <a:srgbClr val="F8F8F8"/>
              </a:solidFill>
              <a:prstDash val="solid"/>
              <a:round/>
            </a:ln>
          </p:spPr>
          <p:txBody>
            <a:bodyPr vert="horz" wrap="none" lIns="90000" tIns="45000" rIns="90000" bIns="45000" anchor="ctr" anchorCtr="0" compatLnSpc="0"/>
            <a:lstStyle>
              <a:defPPr lvl="0">
                <a:buSzPct val="45000"/>
                <a:buFont typeface="StarSymbol"/>
                <a:buNone/>
              </a:defPPr>
              <a:lvl1pPr lvl="0">
                <a:buSzPct val="45000"/>
                <a:buFont typeface="StarSymbol"/>
                <a:buChar char="●"/>
              </a:lvl1pPr>
              <a:lvl2pPr lvl="1">
                <a:buSzPct val="45000"/>
                <a:buFont typeface="StarSymbol"/>
                <a:buChar char="●"/>
              </a:lvl2pPr>
              <a:lvl3pPr lvl="2">
                <a:buSzPct val="45000"/>
                <a:buFont typeface="StarSymbol"/>
                <a:buChar char="●"/>
              </a:lvl3pPr>
              <a:lvl4pPr lvl="3">
                <a:buSzPct val="45000"/>
                <a:buFont typeface="StarSymbol"/>
                <a:buChar char="●"/>
              </a:lvl4pPr>
              <a:lvl5pPr lvl="4">
                <a:buSzPct val="45000"/>
                <a:buFont typeface="StarSymbol"/>
                <a:buChar char="●"/>
              </a:lvl5pPr>
              <a:lvl6pPr lvl="5">
                <a:buSzPct val="45000"/>
                <a:buFont typeface="StarSymbol"/>
                <a:buChar char="●"/>
              </a:lvl6pPr>
              <a:lvl7pPr lvl="6">
                <a:buSzPct val="45000"/>
                <a:buFont typeface="StarSymbol"/>
                <a:buChar char="●"/>
              </a:lvl7pPr>
              <a:lvl8pPr lvl="7">
                <a:buSzPct val="45000"/>
                <a:buFont typeface="StarSymbol"/>
                <a:buChar char="●"/>
              </a:lvl8pPr>
              <a:lvl9pPr lvl="8">
                <a:buSzPct val="45000"/>
                <a:buFont typeface="StarSymbol"/>
                <a:buChar char="●"/>
              </a:lvl9pPr>
            </a:lstStyle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ru-RU" sz="1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5" name="Oval 23"/>
            <p:cNvSpPr/>
            <p:nvPr/>
          </p:nvSpPr>
          <p:spPr>
            <a:xfrm>
              <a:off x="1265040" y="5759640"/>
              <a:ext cx="139680" cy="13968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gradFill>
              <a:gsLst>
                <a:gs pos="0">
                  <a:srgbClr val="FE8637"/>
                </a:gs>
                <a:gs pos="100000">
                  <a:srgbClr val="FEB27F"/>
                </a:gs>
              </a:gsLst>
              <a:lin ang="2700000"/>
            </a:gradFill>
            <a:ln>
              <a:noFill/>
              <a:prstDash val="solid"/>
            </a:ln>
          </p:spPr>
          <p:txBody>
            <a:bodyPr vert="horz" wrap="none" lIns="90000" tIns="45000" rIns="90000" bIns="45000" anchor="ctr" anchorCtr="0" compatLnSpc="0"/>
            <a:lstStyle>
              <a:defPPr lvl="0">
                <a:buSzPct val="45000"/>
                <a:buFont typeface="StarSymbol"/>
                <a:buNone/>
              </a:defPPr>
              <a:lvl1pPr lvl="0">
                <a:buSzPct val="45000"/>
                <a:buFont typeface="StarSymbol"/>
                <a:buChar char="●"/>
              </a:lvl1pPr>
              <a:lvl2pPr lvl="1">
                <a:buSzPct val="45000"/>
                <a:buFont typeface="StarSymbol"/>
                <a:buChar char="●"/>
              </a:lvl2pPr>
              <a:lvl3pPr lvl="2">
                <a:buSzPct val="45000"/>
                <a:buFont typeface="StarSymbol"/>
                <a:buChar char="●"/>
              </a:lvl3pPr>
              <a:lvl4pPr lvl="3">
                <a:buSzPct val="45000"/>
                <a:buFont typeface="StarSymbol"/>
                <a:buChar char="●"/>
              </a:lvl4pPr>
              <a:lvl5pPr lvl="4">
                <a:buSzPct val="45000"/>
                <a:buFont typeface="StarSymbol"/>
                <a:buChar char="●"/>
              </a:lvl5pPr>
              <a:lvl6pPr lvl="5">
                <a:buSzPct val="45000"/>
                <a:buFont typeface="StarSymbol"/>
                <a:buChar char="●"/>
              </a:lvl6pPr>
              <a:lvl7pPr lvl="6">
                <a:buSzPct val="45000"/>
                <a:buFont typeface="StarSymbol"/>
                <a:buChar char="●"/>
              </a:lvl7pPr>
              <a:lvl8pPr lvl="7">
                <a:buSzPct val="45000"/>
                <a:buFont typeface="StarSymbol"/>
                <a:buChar char="●"/>
              </a:lvl8pPr>
              <a:lvl9pPr lvl="8">
                <a:buSzPct val="45000"/>
                <a:buFont typeface="StarSymbol"/>
                <a:buChar char="●"/>
              </a:lvl9pPr>
            </a:lstStyle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ru-RU" sz="1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Lucida Sans" pitchFamily="2"/>
              </a:endParaRPr>
            </a:p>
          </p:txBody>
        </p:sp>
      </p:grpSp>
      <p:sp>
        <p:nvSpPr>
          <p:cNvPr id="6" name="AutoShape 28"/>
          <p:cNvSpPr/>
          <p:nvPr/>
        </p:nvSpPr>
        <p:spPr>
          <a:xfrm>
            <a:off x="428760" y="2214719"/>
            <a:ext cx="7929360" cy="15713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7598D9">
              <a:alpha val="50000"/>
            </a:srgbClr>
          </a:solidFill>
          <a:ln>
            <a:noFill/>
            <a:prstDash val="solid"/>
          </a:ln>
        </p:spPr>
        <p:txBody>
          <a:bodyPr vert="horz" wrap="none" lIns="90000" tIns="45000" rIns="90000" bIns="45000" anchor="ctr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7" name="Rectangle 31"/>
          <p:cNvSpPr/>
          <p:nvPr/>
        </p:nvSpPr>
        <p:spPr>
          <a:xfrm>
            <a:off x="714240" y="2286000"/>
            <a:ext cx="7572240" cy="1323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ru-RU" sz="2400" b="1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 pitchFamily="18"/>
                <a:ea typeface="Microsoft YaHei" pitchFamily="2"/>
                <a:cs typeface="Arial" pitchFamily="2"/>
              </a:rPr>
              <a:t>ВЗАИМОПОЗНАНИЕ И ВЗАИМОИНФОРМИРОВАНИЕ</a:t>
            </a:r>
          </a:p>
          <a:p>
            <a:pPr marL="0" marR="0" lvl="0" indent="0" algn="ctr" rtl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ru-RU" sz="1400" b="1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 pitchFamily="18"/>
                <a:ea typeface="Microsoft YaHei" pitchFamily="2"/>
                <a:cs typeface="Arial" pitchFamily="2"/>
              </a:rPr>
              <a:t>(</a:t>
            </a:r>
            <a:r>
              <a:rPr lang="ru-RU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 pitchFamily="18"/>
                <a:ea typeface="Microsoft YaHei" pitchFamily="2"/>
                <a:cs typeface="Arial" pitchFamily="2"/>
              </a:rPr>
              <a:t>беседы, консультации, буклеты, памятки, папки-передвижки, анкетирование, посещение семей на дому, сбор сведений о семье, проведение Дней открытых дверей, информирование через сайт ДОУ)</a:t>
            </a:r>
          </a:p>
        </p:txBody>
      </p:sp>
      <p:sp>
        <p:nvSpPr>
          <p:cNvPr id="8" name="AutoShape 28"/>
          <p:cNvSpPr/>
          <p:nvPr/>
        </p:nvSpPr>
        <p:spPr>
          <a:xfrm>
            <a:off x="428760" y="3857759"/>
            <a:ext cx="7929360" cy="135684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7598D9">
              <a:alpha val="50000"/>
            </a:srgbClr>
          </a:solidFill>
          <a:ln>
            <a:noFill/>
            <a:prstDash val="solid"/>
          </a:ln>
        </p:spPr>
        <p:txBody>
          <a:bodyPr vert="horz" wrap="none" lIns="90000" tIns="45000" rIns="90000" bIns="45000" anchor="ctr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9" name="AutoShape 28"/>
          <p:cNvSpPr/>
          <p:nvPr/>
        </p:nvSpPr>
        <p:spPr>
          <a:xfrm>
            <a:off x="428760" y="5373360"/>
            <a:ext cx="7929360" cy="134172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7598D9">
              <a:alpha val="50000"/>
            </a:srgbClr>
          </a:solidFill>
          <a:ln>
            <a:noFill/>
            <a:prstDash val="solid"/>
          </a:ln>
        </p:spPr>
        <p:txBody>
          <a:bodyPr vert="horz" wrap="none" lIns="90000" tIns="45000" rIns="90000" bIns="45000" anchor="ctr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10" name="Rectangle 31"/>
          <p:cNvSpPr/>
          <p:nvPr/>
        </p:nvSpPr>
        <p:spPr>
          <a:xfrm>
            <a:off x="1214280" y="3929040"/>
            <a:ext cx="6634079" cy="1131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ru-RU" sz="2400" b="1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 pitchFamily="18"/>
                <a:ea typeface="Microsoft YaHei" pitchFamily="2"/>
                <a:cs typeface="Arial" pitchFamily="2"/>
              </a:rPr>
              <a:t>НЕПРЕРЫВНОЕ ОБРАЗОВАНИЕ ВОСПИТЫВАЮЩИХ ВЗРОСЛЫХ</a:t>
            </a:r>
          </a:p>
          <a:p>
            <a:pPr marL="0" marR="0" lvl="0" indent="0" algn="ctr" rtl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ru-RU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 pitchFamily="18"/>
                <a:ea typeface="Microsoft YaHei" pitchFamily="2"/>
                <a:cs typeface="Arial" pitchFamily="2"/>
              </a:rPr>
              <a:t>(родительские собрания, семинары-практикумы, тренинги,</a:t>
            </a:r>
          </a:p>
          <a:p>
            <a:pPr marL="0" marR="0" lvl="0" indent="0" algn="ctr" rtl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ru-RU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 pitchFamily="18"/>
                <a:ea typeface="Microsoft YaHei" pitchFamily="2"/>
                <a:cs typeface="Arial" pitchFamily="2"/>
              </a:rPr>
              <a:t>мастер-классы, круглые столы)</a:t>
            </a:r>
          </a:p>
        </p:txBody>
      </p:sp>
      <p:sp>
        <p:nvSpPr>
          <p:cNvPr id="11" name="Rectangle 31"/>
          <p:cNvSpPr/>
          <p:nvPr/>
        </p:nvSpPr>
        <p:spPr>
          <a:xfrm>
            <a:off x="1000080" y="5451120"/>
            <a:ext cx="7143480" cy="1131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ru-RU" sz="2400" b="1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 pitchFamily="18"/>
                <a:ea typeface="Microsoft YaHei" pitchFamily="2"/>
                <a:cs typeface="Arial" pitchFamily="2"/>
              </a:rPr>
              <a:t>СОВМЕСТНАЯ ДЕЯТЕЛЬНОСТЬ</a:t>
            </a:r>
          </a:p>
          <a:p>
            <a:pPr marL="0" marR="0" lvl="0" indent="0" algn="ctr" rtl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ru-RU" sz="2400" b="1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 pitchFamily="18"/>
                <a:ea typeface="Microsoft YaHei" pitchFamily="2"/>
                <a:cs typeface="Arial" pitchFamily="2"/>
              </a:rPr>
              <a:t>ПЕДАГОГОВ, РОДИТЕЛЕЙ, ДЕТЕЙ</a:t>
            </a:r>
          </a:p>
          <a:p>
            <a:pPr marL="0" marR="0" lvl="0" indent="0" algn="ctr" rtl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ru-RU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 pitchFamily="18"/>
                <a:ea typeface="Microsoft YaHei" pitchFamily="2"/>
                <a:cs typeface="Arial" pitchFamily="2"/>
              </a:rPr>
              <a:t>(участие в проектной деятельности, праздники, фестивали, совместные походы и экскурсии, выставки, совместное участие в конкурсах)</a:t>
            </a:r>
          </a:p>
        </p:txBody>
      </p:sp>
      <p:grpSp>
        <p:nvGrpSpPr>
          <p:cNvPr id="12" name="Group 21"/>
          <p:cNvGrpSpPr/>
          <p:nvPr/>
        </p:nvGrpSpPr>
        <p:grpSpPr>
          <a:xfrm>
            <a:off x="1257119" y="4389120"/>
            <a:ext cx="167760" cy="167760"/>
            <a:chOff x="1257119" y="4389120"/>
            <a:chExt cx="167760" cy="167760"/>
          </a:xfrm>
        </p:grpSpPr>
        <p:sp>
          <p:nvSpPr>
            <p:cNvPr id="13" name="Oval 22"/>
            <p:cNvSpPr/>
            <p:nvPr/>
          </p:nvSpPr>
          <p:spPr>
            <a:xfrm>
              <a:off x="1257119" y="4389120"/>
              <a:ext cx="167760" cy="16776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gradFill>
              <a:gsLst>
                <a:gs pos="0">
                  <a:srgbClr val="BFC6D2"/>
                </a:gs>
                <a:gs pos="100000">
                  <a:srgbClr val="223864"/>
                </a:gs>
              </a:gsLst>
              <a:lin ang="2700000"/>
            </a:gradFill>
            <a:ln w="12600">
              <a:solidFill>
                <a:srgbClr val="F8F8F8"/>
              </a:solidFill>
              <a:prstDash val="solid"/>
              <a:round/>
            </a:ln>
          </p:spPr>
          <p:txBody>
            <a:bodyPr vert="horz" wrap="none" lIns="90000" tIns="45000" rIns="90000" bIns="45000" anchor="ctr" anchorCtr="0" compatLnSpc="0"/>
            <a:lstStyle>
              <a:defPPr lvl="0">
                <a:buSzPct val="45000"/>
                <a:buFont typeface="StarSymbol"/>
                <a:buNone/>
              </a:defPPr>
              <a:lvl1pPr lvl="0">
                <a:buSzPct val="45000"/>
                <a:buFont typeface="StarSymbol"/>
                <a:buChar char="●"/>
              </a:lvl1pPr>
              <a:lvl2pPr lvl="1">
                <a:buSzPct val="45000"/>
                <a:buFont typeface="StarSymbol"/>
                <a:buChar char="●"/>
              </a:lvl2pPr>
              <a:lvl3pPr lvl="2">
                <a:buSzPct val="45000"/>
                <a:buFont typeface="StarSymbol"/>
                <a:buChar char="●"/>
              </a:lvl3pPr>
              <a:lvl4pPr lvl="3">
                <a:buSzPct val="45000"/>
                <a:buFont typeface="StarSymbol"/>
                <a:buChar char="●"/>
              </a:lvl4pPr>
              <a:lvl5pPr lvl="4">
                <a:buSzPct val="45000"/>
                <a:buFont typeface="StarSymbol"/>
                <a:buChar char="●"/>
              </a:lvl5pPr>
              <a:lvl6pPr lvl="5">
                <a:buSzPct val="45000"/>
                <a:buFont typeface="StarSymbol"/>
                <a:buChar char="●"/>
              </a:lvl6pPr>
              <a:lvl7pPr lvl="6">
                <a:buSzPct val="45000"/>
                <a:buFont typeface="StarSymbol"/>
                <a:buChar char="●"/>
              </a:lvl7pPr>
              <a:lvl8pPr lvl="7">
                <a:buSzPct val="45000"/>
                <a:buFont typeface="StarSymbol"/>
                <a:buChar char="●"/>
              </a:lvl8pPr>
              <a:lvl9pPr lvl="8">
                <a:buSzPct val="45000"/>
                <a:buFont typeface="StarSymbol"/>
                <a:buChar char="●"/>
              </a:lvl9pPr>
            </a:lstStyle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ru-RU" sz="1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14" name="Oval 23"/>
            <p:cNvSpPr/>
            <p:nvPr/>
          </p:nvSpPr>
          <p:spPr>
            <a:xfrm>
              <a:off x="1270440" y="4403520"/>
              <a:ext cx="139680" cy="13968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gradFill>
              <a:gsLst>
                <a:gs pos="0">
                  <a:srgbClr val="FE8637"/>
                </a:gs>
                <a:gs pos="100000">
                  <a:srgbClr val="FEB27F"/>
                </a:gs>
              </a:gsLst>
              <a:lin ang="2700000"/>
            </a:gradFill>
            <a:ln>
              <a:noFill/>
              <a:prstDash val="solid"/>
            </a:ln>
          </p:spPr>
          <p:txBody>
            <a:bodyPr vert="horz" wrap="none" lIns="90000" tIns="45000" rIns="90000" bIns="45000" anchor="ctr" anchorCtr="0" compatLnSpc="0"/>
            <a:lstStyle>
              <a:defPPr lvl="0">
                <a:buSzPct val="45000"/>
                <a:buFont typeface="StarSymbol"/>
                <a:buNone/>
              </a:defPPr>
              <a:lvl1pPr lvl="0">
                <a:buSzPct val="45000"/>
                <a:buFont typeface="StarSymbol"/>
                <a:buChar char="●"/>
              </a:lvl1pPr>
              <a:lvl2pPr lvl="1">
                <a:buSzPct val="45000"/>
                <a:buFont typeface="StarSymbol"/>
                <a:buChar char="●"/>
              </a:lvl2pPr>
              <a:lvl3pPr lvl="2">
                <a:buSzPct val="45000"/>
                <a:buFont typeface="StarSymbol"/>
                <a:buChar char="●"/>
              </a:lvl3pPr>
              <a:lvl4pPr lvl="3">
                <a:buSzPct val="45000"/>
                <a:buFont typeface="StarSymbol"/>
                <a:buChar char="●"/>
              </a:lvl4pPr>
              <a:lvl5pPr lvl="4">
                <a:buSzPct val="45000"/>
                <a:buFont typeface="StarSymbol"/>
                <a:buChar char="●"/>
              </a:lvl5pPr>
              <a:lvl6pPr lvl="5">
                <a:buSzPct val="45000"/>
                <a:buFont typeface="StarSymbol"/>
                <a:buChar char="●"/>
              </a:lvl6pPr>
              <a:lvl7pPr lvl="6">
                <a:buSzPct val="45000"/>
                <a:buFont typeface="StarSymbol"/>
                <a:buChar char="●"/>
              </a:lvl7pPr>
              <a:lvl8pPr lvl="7">
                <a:buSzPct val="45000"/>
                <a:buFont typeface="StarSymbol"/>
                <a:buChar char="●"/>
              </a:lvl8pPr>
              <a:lvl9pPr lvl="8">
                <a:buSzPct val="45000"/>
                <a:buFont typeface="StarSymbol"/>
                <a:buChar char="●"/>
              </a:lvl9pPr>
            </a:lstStyle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ru-RU" sz="1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Lucida Sans" pitchFamily="2"/>
              </a:endParaRPr>
            </a:p>
          </p:txBody>
        </p:sp>
      </p:grpSp>
      <p:grpSp>
        <p:nvGrpSpPr>
          <p:cNvPr id="15" name="Group 21"/>
          <p:cNvGrpSpPr/>
          <p:nvPr/>
        </p:nvGrpSpPr>
        <p:grpSpPr>
          <a:xfrm>
            <a:off x="1187640" y="2827439"/>
            <a:ext cx="167760" cy="167760"/>
            <a:chOff x="1187640" y="2827439"/>
            <a:chExt cx="167760" cy="167760"/>
          </a:xfrm>
        </p:grpSpPr>
        <p:sp>
          <p:nvSpPr>
            <p:cNvPr id="16" name="Oval 22"/>
            <p:cNvSpPr/>
            <p:nvPr/>
          </p:nvSpPr>
          <p:spPr>
            <a:xfrm>
              <a:off x="1187640" y="2827439"/>
              <a:ext cx="167760" cy="16776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gradFill>
              <a:gsLst>
                <a:gs pos="0">
                  <a:srgbClr val="BFC6D2"/>
                </a:gs>
                <a:gs pos="100000">
                  <a:srgbClr val="223864"/>
                </a:gs>
              </a:gsLst>
              <a:lin ang="2700000"/>
            </a:gradFill>
            <a:ln w="12600">
              <a:solidFill>
                <a:srgbClr val="F8F8F8"/>
              </a:solidFill>
              <a:prstDash val="solid"/>
              <a:round/>
            </a:ln>
          </p:spPr>
          <p:txBody>
            <a:bodyPr vert="horz" wrap="none" lIns="90000" tIns="45000" rIns="90000" bIns="45000" anchor="ctr" anchorCtr="0" compatLnSpc="0"/>
            <a:lstStyle>
              <a:defPPr lvl="0">
                <a:buSzPct val="45000"/>
                <a:buFont typeface="StarSymbol"/>
                <a:buNone/>
              </a:defPPr>
              <a:lvl1pPr lvl="0">
                <a:buSzPct val="45000"/>
                <a:buFont typeface="StarSymbol"/>
                <a:buChar char="●"/>
              </a:lvl1pPr>
              <a:lvl2pPr lvl="1">
                <a:buSzPct val="45000"/>
                <a:buFont typeface="StarSymbol"/>
                <a:buChar char="●"/>
              </a:lvl2pPr>
              <a:lvl3pPr lvl="2">
                <a:buSzPct val="45000"/>
                <a:buFont typeface="StarSymbol"/>
                <a:buChar char="●"/>
              </a:lvl3pPr>
              <a:lvl4pPr lvl="3">
                <a:buSzPct val="45000"/>
                <a:buFont typeface="StarSymbol"/>
                <a:buChar char="●"/>
              </a:lvl4pPr>
              <a:lvl5pPr lvl="4">
                <a:buSzPct val="45000"/>
                <a:buFont typeface="StarSymbol"/>
                <a:buChar char="●"/>
              </a:lvl5pPr>
              <a:lvl6pPr lvl="5">
                <a:buSzPct val="45000"/>
                <a:buFont typeface="StarSymbol"/>
                <a:buChar char="●"/>
              </a:lvl6pPr>
              <a:lvl7pPr lvl="6">
                <a:buSzPct val="45000"/>
                <a:buFont typeface="StarSymbol"/>
                <a:buChar char="●"/>
              </a:lvl7pPr>
              <a:lvl8pPr lvl="7">
                <a:buSzPct val="45000"/>
                <a:buFont typeface="StarSymbol"/>
                <a:buChar char="●"/>
              </a:lvl8pPr>
              <a:lvl9pPr lvl="8">
                <a:buSzPct val="45000"/>
                <a:buFont typeface="StarSymbol"/>
                <a:buChar char="●"/>
              </a:lvl9pPr>
            </a:lstStyle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ru-RU" sz="1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17" name="Oval 23"/>
            <p:cNvSpPr/>
            <p:nvPr/>
          </p:nvSpPr>
          <p:spPr>
            <a:xfrm>
              <a:off x="1200959" y="2841480"/>
              <a:ext cx="139680" cy="13968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gradFill>
              <a:gsLst>
                <a:gs pos="0">
                  <a:srgbClr val="FE8637"/>
                </a:gs>
                <a:gs pos="100000">
                  <a:srgbClr val="FEB27F"/>
                </a:gs>
              </a:gsLst>
              <a:lin ang="2700000"/>
            </a:gradFill>
            <a:ln>
              <a:noFill/>
              <a:prstDash val="solid"/>
            </a:ln>
          </p:spPr>
          <p:txBody>
            <a:bodyPr vert="horz" wrap="none" lIns="90000" tIns="45000" rIns="90000" bIns="45000" anchor="ctr" anchorCtr="0" compatLnSpc="0"/>
            <a:lstStyle>
              <a:defPPr lvl="0">
                <a:buSzPct val="45000"/>
                <a:buFont typeface="StarSymbol"/>
                <a:buNone/>
              </a:defPPr>
              <a:lvl1pPr lvl="0">
                <a:buSzPct val="45000"/>
                <a:buFont typeface="StarSymbol"/>
                <a:buChar char="●"/>
              </a:lvl1pPr>
              <a:lvl2pPr lvl="1">
                <a:buSzPct val="45000"/>
                <a:buFont typeface="StarSymbol"/>
                <a:buChar char="●"/>
              </a:lvl2pPr>
              <a:lvl3pPr lvl="2">
                <a:buSzPct val="45000"/>
                <a:buFont typeface="StarSymbol"/>
                <a:buChar char="●"/>
              </a:lvl3pPr>
              <a:lvl4pPr lvl="3">
                <a:buSzPct val="45000"/>
                <a:buFont typeface="StarSymbol"/>
                <a:buChar char="●"/>
              </a:lvl4pPr>
              <a:lvl5pPr lvl="4">
                <a:buSzPct val="45000"/>
                <a:buFont typeface="StarSymbol"/>
                <a:buChar char="●"/>
              </a:lvl5pPr>
              <a:lvl6pPr lvl="5">
                <a:buSzPct val="45000"/>
                <a:buFont typeface="StarSymbol"/>
                <a:buChar char="●"/>
              </a:lvl6pPr>
              <a:lvl7pPr lvl="6">
                <a:buSzPct val="45000"/>
                <a:buFont typeface="StarSymbol"/>
                <a:buChar char="●"/>
              </a:lvl7pPr>
              <a:lvl8pPr lvl="7">
                <a:buSzPct val="45000"/>
                <a:buFont typeface="StarSymbol"/>
                <a:buChar char="●"/>
              </a:lvl8pPr>
              <a:lvl9pPr lvl="8">
                <a:buSzPct val="45000"/>
                <a:buFont typeface="StarSymbol"/>
                <a:buChar char="●"/>
              </a:lvl9pPr>
            </a:lstStyle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ru-RU" sz="1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Lucida Sans" pitchFamily="2"/>
              </a:endParaRPr>
            </a:p>
          </p:txBody>
        </p:sp>
      </p:grp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467544" y="571320"/>
            <a:ext cx="8247696" cy="521460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>
              <a:buNone/>
            </a:pPr>
            <a:r>
              <a:rPr lang="ru-RU" sz="2400" dirty="0"/>
              <a:t>Полное название: </a:t>
            </a:r>
            <a:r>
              <a:rPr lang="ru-RU" sz="2400" b="1" dirty="0"/>
              <a:t>Основная образовательная программа дошкольной образовательной организации: </a:t>
            </a:r>
            <a:r>
              <a:rPr lang="ru-RU" sz="2400" b="1" dirty="0">
                <a:solidFill>
                  <a:srgbClr val="000000"/>
                </a:solidFill>
                <a:latin typeface="Georgia" pitchFamily="18"/>
                <a:cs typeface="Times New Roman" pitchFamily="18"/>
              </a:rPr>
              <a:t>Муниципальное </a:t>
            </a:r>
            <a:r>
              <a:rPr lang="ru-RU" sz="2400" b="1" dirty="0" smtClean="0">
                <a:solidFill>
                  <a:srgbClr val="000000"/>
                </a:solidFill>
                <a:latin typeface="Georgia" pitchFamily="18"/>
                <a:cs typeface="Times New Roman" pitchFamily="18"/>
              </a:rPr>
              <a:t>бюджетное </a:t>
            </a:r>
            <a:r>
              <a:rPr lang="ru-RU" sz="2400" b="1" dirty="0">
                <a:solidFill>
                  <a:srgbClr val="000000"/>
                </a:solidFill>
                <a:latin typeface="Georgia" pitchFamily="18"/>
                <a:cs typeface="Times New Roman" pitchFamily="18"/>
              </a:rPr>
              <a:t>дошкольное образовательное учреждение «Детский сад № </a:t>
            </a:r>
            <a:r>
              <a:rPr lang="ru-RU" sz="2400" b="1" dirty="0" smtClean="0">
                <a:solidFill>
                  <a:srgbClr val="000000"/>
                </a:solidFill>
                <a:latin typeface="Georgia" pitchFamily="18"/>
                <a:cs typeface="Times New Roman" pitchFamily="18"/>
              </a:rPr>
              <a:t>39 </a:t>
            </a:r>
            <a:r>
              <a:rPr lang="ru-RU" sz="2400" b="1" dirty="0">
                <a:solidFill>
                  <a:srgbClr val="000000"/>
                </a:solidFill>
                <a:latin typeface="Georgia" pitchFamily="18"/>
                <a:cs typeface="Times New Roman" pitchFamily="18"/>
              </a:rPr>
              <a:t>комбинированного вида с татарским языком воспитания и обучение Советского района г. Казани»</a:t>
            </a:r>
            <a:r>
              <a:rPr lang="ru-RU" sz="2400" b="1" dirty="0"/>
              <a:t>. </a:t>
            </a:r>
            <a:br>
              <a:rPr lang="ru-RU" sz="2400" b="1" dirty="0"/>
            </a:br>
            <a:r>
              <a:rPr lang="ru-RU" sz="2400" dirty="0"/>
              <a:t>Сокращённое название: </a:t>
            </a:r>
            <a:br>
              <a:rPr lang="ru-RU" sz="2400" dirty="0"/>
            </a:br>
            <a:r>
              <a:rPr lang="ru-RU" sz="2400" b="1" dirty="0"/>
              <a:t>ООП ДОО </a:t>
            </a:r>
            <a:br>
              <a:rPr lang="ru-RU" sz="2400" b="1" dirty="0"/>
            </a:br>
            <a:r>
              <a:rPr lang="ru-RU" sz="2400" dirty="0"/>
              <a:t>Срок реализации: </a:t>
            </a:r>
            <a:br>
              <a:rPr lang="ru-RU" sz="2400" dirty="0"/>
            </a:br>
            <a:r>
              <a:rPr lang="ru-RU" sz="2400" b="1" dirty="0" smtClean="0"/>
              <a:t>2020-2025гг</a:t>
            </a:r>
            <a:r>
              <a:rPr lang="ru-RU" sz="2400" b="1" dirty="0"/>
              <a:t>.</a:t>
            </a:r>
            <a:br>
              <a:rPr lang="ru-RU" sz="2400" b="1" dirty="0"/>
            </a:br>
            <a:r>
              <a:rPr lang="ru-RU" sz="2400" b="1" dirty="0"/>
              <a:t>Ориентирована на детей в возрасте от </a:t>
            </a:r>
            <a:r>
              <a:rPr lang="ru-RU" sz="2400" b="1" dirty="0" smtClean="0"/>
              <a:t>3 </a:t>
            </a:r>
            <a:r>
              <a:rPr lang="ru-RU" sz="2400" b="1" dirty="0"/>
              <a:t>до 7 лет.</a:t>
            </a:r>
            <a:br>
              <a:rPr lang="ru-RU" sz="2400" b="1" dirty="0"/>
            </a:br>
            <a:endParaRPr lang="ru-RU" sz="2400" b="1" dirty="0"/>
          </a:p>
        </p:txBody>
      </p:sp>
      <p:sp>
        <p:nvSpPr>
          <p:cNvPr id="3" name="Номер слайда 3"/>
          <p:cNvSpPr txBox="1">
            <a:spLocks noGrp="1"/>
          </p:cNvSpPr>
          <p:nvPr>
            <p:ph type="sldNum" sz="quarter" idx="4294967295"/>
          </p:nvPr>
        </p:nvSpPr>
        <p:spPr>
          <a:xfrm>
            <a:off x="8129160" y="5734080"/>
            <a:ext cx="609120" cy="52091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/>
          <a:p>
            <a:pPr lvl="0"/>
            <a:fld id="{BCC5E419-8CC7-4A61-8787-AB2E9F87741A}" type="slidenum">
              <a:t>2</a:t>
            </a:fld>
            <a:endParaRPr lang="ru-RU">
              <a:solidFill>
                <a:srgbClr val="000000"/>
              </a:solidFill>
              <a:latin typeface="Century Schoolbook" pitchFamily="18"/>
              <a:ea typeface="Arial Unicode MS" pitchFamily="2"/>
              <a:cs typeface="Tahoma" pitchFamily="2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Направления вариативной части программы: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>
              <a:buNone/>
            </a:pPr>
            <a:r>
              <a:rPr lang="ru-RU" sz="3200" b="1"/>
              <a:t>Направления вариативной части программы:</a:t>
            </a:r>
          </a:p>
        </p:txBody>
      </p:sp>
      <p:sp>
        <p:nvSpPr>
          <p:cNvPr id="3" name="Rectangle 4"/>
          <p:cNvSpPr/>
          <p:nvPr/>
        </p:nvSpPr>
        <p:spPr>
          <a:xfrm>
            <a:off x="714240" y="1500119"/>
            <a:ext cx="4000320" cy="171431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99CC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5000" rIns="90000" bIns="45000" anchor="ctr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ru-RU" sz="2400" b="1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 pitchFamily="18"/>
                <a:ea typeface="Microsoft YaHei" pitchFamily="2"/>
                <a:cs typeface="Lucida Sans" pitchFamily="2"/>
              </a:rPr>
              <a:t>1. РЕГИОНАЛЬНЫЙ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ru-RU" sz="2400" b="1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 pitchFamily="18"/>
                <a:ea typeface="Microsoft YaHei" pitchFamily="2"/>
                <a:cs typeface="Lucida Sans" pitchFamily="2"/>
              </a:rPr>
              <a:t>КОМПОНЕНТ</a:t>
            </a:r>
          </a:p>
        </p:txBody>
      </p:sp>
      <p:sp>
        <p:nvSpPr>
          <p:cNvPr id="4" name="Rectangle 9"/>
          <p:cNvSpPr/>
          <p:nvPr/>
        </p:nvSpPr>
        <p:spPr>
          <a:xfrm>
            <a:off x="4929120" y="2428920"/>
            <a:ext cx="3571560" cy="20714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99CC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5000" rIns="90000" bIns="45000" anchor="ctr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ru-RU" sz="2400" b="1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 pitchFamily="18"/>
                <a:ea typeface="Microsoft YaHei" pitchFamily="2"/>
                <a:cs typeface="Lucida Sans" pitchFamily="2"/>
              </a:rPr>
              <a:t> 2. ОСВОЕНИЕ НОВЫХ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ru-RU" sz="2400" b="1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 pitchFamily="18"/>
                <a:ea typeface="Microsoft YaHei" pitchFamily="2"/>
                <a:cs typeface="Lucida Sans" pitchFamily="2"/>
              </a:rPr>
              <a:t>ОБРАЗОВАТЕЛЬНЫХ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ru-RU" sz="2400" b="1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 pitchFamily="18"/>
                <a:ea typeface="Microsoft YaHei" pitchFamily="2"/>
                <a:cs typeface="Lucida Sans" pitchFamily="2"/>
              </a:rPr>
              <a:t>ТЕХНОЛОГИЙ</a:t>
            </a:r>
          </a:p>
        </p:txBody>
      </p:sp>
      <p:sp>
        <p:nvSpPr>
          <p:cNvPr id="5" name="Rectangle 11"/>
          <p:cNvSpPr/>
          <p:nvPr/>
        </p:nvSpPr>
        <p:spPr>
          <a:xfrm>
            <a:off x="285840" y="4000680"/>
            <a:ext cx="4357440" cy="171431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99CC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5000" rIns="90000" bIns="45000" anchor="ctr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ru-RU" sz="2400" b="1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 pitchFamily="18"/>
                <a:ea typeface="Microsoft YaHei" pitchFamily="2"/>
                <a:cs typeface="Lucida Sans" pitchFamily="2"/>
              </a:rPr>
              <a:t>3. ДОПОЛНИТЕЛЬНОЕ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ru-RU" sz="2400" b="1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 pitchFamily="18"/>
                <a:ea typeface="Microsoft YaHei" pitchFamily="2"/>
                <a:cs typeface="Lucida Sans" pitchFamily="2"/>
              </a:rPr>
              <a:t>ОБРАЗОВАНИЕ В КРУЖКАХ,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ru-RU" sz="2400" b="1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 pitchFamily="18"/>
                <a:ea typeface="Microsoft YaHei" pitchFamily="2"/>
                <a:cs typeface="Lucida Sans" pitchFamily="2"/>
              </a:rPr>
              <a:t>СЕКЦИЯХ</a:t>
            </a:r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5143679" y="4857840"/>
            <a:ext cx="1999800" cy="14997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Содержание &#10;организационного раздела: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>
              <a:buNone/>
            </a:pPr>
            <a:r>
              <a:rPr lang="ru-RU" sz="3200" b="1"/>
              <a:t>Содержание </a:t>
            </a:r>
            <a:br>
              <a:rPr lang="ru-RU" sz="3200" b="1"/>
            </a:br>
            <a:r>
              <a:rPr lang="ru-RU" sz="3200" b="1"/>
              <a:t>организационного раздела: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type="body" idx="4294967295"/>
          </p:nvPr>
        </p:nvSpPr>
        <p:spPr>
          <a:xfrm>
            <a:off x="457200" y="1600200"/>
            <a:ext cx="8291264" cy="4873320"/>
          </a:xfrm>
        </p:spPr>
        <p:txBody>
          <a:bodyPr/>
          <a:lstStyle>
            <a:def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defPPr>
            <a:lvl1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1pPr>
            <a:lvl2pPr marL="864000" lvl="1" indent="-324000" algn="l" rtl="0" hangingPunct="1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2pPr>
            <a:lvl3pPr marL="1295999" lvl="2" indent="-288000" algn="l" rtl="0" hangingPunct="1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3pPr>
            <a:lvl4pPr marL="1728000" lvl="3" indent="-216000" algn="l" rtl="0" hangingPunct="1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16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4pPr>
            <a:lvl5pPr marL="2160000" lvl="4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5pPr>
            <a:lvl6pPr marL="2592000" lvl="5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6pPr>
            <a:lvl7pPr marL="3024000" lvl="6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7pPr>
            <a:lvl8pPr marL="3456000" lvl="7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8pPr>
            <a:lvl9pPr marL="3887999" lvl="8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9pPr>
          </a:lstStyle>
          <a:p>
            <a:pPr marL="0" lvl="0" indent="0" algn="just">
              <a:spcBef>
                <a:spcPts val="601"/>
              </a:spcBef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2000" b="1" dirty="0">
                <a:latin typeface="Century Schoolbook" pitchFamily="18"/>
              </a:rPr>
              <a:t>Организационный раздел включает в себя:</a:t>
            </a:r>
          </a:p>
          <a:p>
            <a:pPr marL="0" lvl="0" indent="0" algn="just">
              <a:spcBef>
                <a:spcPts val="601"/>
              </a:spcBef>
              <a:buClr>
                <a:srgbClr val="FE8637"/>
              </a:buClr>
              <a:buSzPct val="70000"/>
              <a:buFont typeface="Wingdings"/>
              <a:buChar char="-"/>
            </a:pPr>
            <a:r>
              <a:rPr lang="ru-RU" sz="2000" dirty="0">
                <a:latin typeface="Century Schoolbook" pitchFamily="18"/>
              </a:rPr>
              <a:t>материально-техническое обеспечение;</a:t>
            </a:r>
          </a:p>
          <a:p>
            <a:pPr marL="0" lvl="0" indent="0" algn="just">
              <a:spcBef>
                <a:spcPts val="601"/>
              </a:spcBef>
              <a:buClr>
                <a:srgbClr val="FE8637"/>
              </a:buClr>
              <a:buSzPct val="70000"/>
              <a:buFont typeface="Wingdings"/>
              <a:buChar char="-"/>
            </a:pPr>
            <a:r>
              <a:rPr lang="ru-RU" sz="2000" dirty="0">
                <a:latin typeface="Century Schoolbook" pitchFamily="18"/>
              </a:rPr>
              <a:t>обеспеченность методическими материалами и средствами обучения и воспитания;</a:t>
            </a:r>
          </a:p>
          <a:p>
            <a:pPr marL="0" lvl="0" indent="0" algn="just">
              <a:spcBef>
                <a:spcPts val="601"/>
              </a:spcBef>
              <a:buClr>
                <a:srgbClr val="FE8637"/>
              </a:buClr>
              <a:buSzPct val="70000"/>
              <a:buFont typeface="Wingdings"/>
              <a:buChar char="-"/>
            </a:pPr>
            <a:r>
              <a:rPr lang="ru-RU" sz="2000" dirty="0">
                <a:latin typeface="Century Schoolbook" pitchFamily="18"/>
              </a:rPr>
              <a:t>организация режима пребывания детей в ДОО;</a:t>
            </a:r>
          </a:p>
          <a:p>
            <a:pPr marL="0" lvl="0" indent="0" algn="just">
              <a:spcBef>
                <a:spcPts val="601"/>
              </a:spcBef>
              <a:buClr>
                <a:srgbClr val="FE8637"/>
              </a:buClr>
              <a:buSzPct val="70000"/>
              <a:buFont typeface="Wingdings"/>
              <a:buChar char="-"/>
            </a:pPr>
            <a:r>
              <a:rPr lang="ru-RU" sz="2000" dirty="0">
                <a:latin typeface="Century Schoolbook" pitchFamily="18"/>
              </a:rPr>
              <a:t>особенности традиционных событий, праздников, мероприятий;</a:t>
            </a:r>
          </a:p>
          <a:p>
            <a:pPr marL="0" lvl="0" indent="0" algn="just">
              <a:spcBef>
                <a:spcPts val="601"/>
              </a:spcBef>
              <a:buClr>
                <a:srgbClr val="FE8637"/>
              </a:buClr>
              <a:buSzPct val="70000"/>
              <a:buFont typeface="Wingdings"/>
              <a:buChar char="-"/>
            </a:pPr>
            <a:r>
              <a:rPr lang="ru-RU" sz="2000" dirty="0">
                <a:latin typeface="Century Schoolbook" pitchFamily="18"/>
              </a:rPr>
              <a:t>учебный план и комплексно-тематическое планирование образовательной деятельности;</a:t>
            </a:r>
          </a:p>
          <a:p>
            <a:pPr marL="0" lvl="0" indent="0" algn="just">
              <a:spcBef>
                <a:spcPts val="601"/>
              </a:spcBef>
              <a:buClr>
                <a:srgbClr val="FE8637"/>
              </a:buClr>
              <a:buSzPct val="70000"/>
              <a:buFont typeface="Wingdings"/>
              <a:buChar char="-"/>
            </a:pPr>
            <a:r>
              <a:rPr lang="ru-RU" sz="2000" dirty="0">
                <a:latin typeface="Century Schoolbook" pitchFamily="18"/>
              </a:rPr>
              <a:t>особенности организации развивающей предметно-пространственной среды.</a:t>
            </a:r>
          </a:p>
          <a:p>
            <a:pPr marL="0" lvl="0" indent="0">
              <a:spcBef>
                <a:spcPts val="601"/>
              </a:spcBef>
              <a:buNone/>
            </a:pPr>
            <a:endParaRPr lang="ru-RU" dirty="0">
              <a:latin typeface="Century Schoolbook" pitchFamily="18"/>
            </a:endParaRPr>
          </a:p>
        </p:txBody>
      </p:sp>
      <p:sp>
        <p:nvSpPr>
          <p:cNvPr id="4" name="Номер слайда 3"/>
          <p:cNvSpPr txBox="1">
            <a:spLocks noGrp="1"/>
          </p:cNvSpPr>
          <p:nvPr>
            <p:ph type="sldNum" sz="quarter" idx="4294967295"/>
          </p:nvPr>
        </p:nvSpPr>
        <p:spPr>
          <a:xfrm>
            <a:off x="8129160" y="5734080"/>
            <a:ext cx="609120" cy="52091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/>
          <a:p>
            <a:pPr lvl="0"/>
            <a:fld id="{94973B00-234F-4753-9D66-1C94D897547B}" type="slidenum">
              <a:t>21</a:t>
            </a:fld>
            <a:endParaRPr lang="ru-RU">
              <a:solidFill>
                <a:srgbClr val="000000"/>
              </a:solidFill>
              <a:latin typeface="Century Schoolbook" pitchFamily="18"/>
              <a:ea typeface="Arial Unicode MS" pitchFamily="2"/>
              <a:cs typeface="Tahoma" pitchFamily="2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Спасибо за внимание!&#10;&#10;&#10;&#10;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467640" y="1214280"/>
            <a:ext cx="8229240" cy="385740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>
              <a:buNone/>
            </a:pPr>
            <a:r>
              <a:rPr lang="ru-RU" sz="4800" b="1">
                <a:latin typeface="Georgia" pitchFamily="18"/>
              </a:rPr>
              <a:t>Спасибо за внимание!</a:t>
            </a:r>
            <a:br>
              <a:rPr lang="ru-RU" sz="4800" b="1">
                <a:latin typeface="Georgia" pitchFamily="18"/>
              </a:rPr>
            </a:br>
            <a:r>
              <a:rPr lang="ru-RU" sz="4800" b="1"/>
              <a:t/>
            </a:r>
            <a:br>
              <a:rPr lang="ru-RU" sz="4800" b="1"/>
            </a:br>
            <a:r>
              <a:rPr lang="ru-RU" b="1"/>
              <a:t/>
            </a:r>
            <a:br>
              <a:rPr lang="ru-RU" b="1"/>
            </a:br>
            <a:r>
              <a:rPr lang="ru-RU" b="1"/>
              <a:t/>
            </a:r>
            <a:br>
              <a:rPr lang="ru-RU" b="1"/>
            </a:br>
            <a:endParaRPr lang="ru-RU" b="1"/>
          </a:p>
        </p:txBody>
      </p:sp>
      <p:sp>
        <p:nvSpPr>
          <p:cNvPr id="3" name="Номер слайда 2"/>
          <p:cNvSpPr txBox="1">
            <a:spLocks noGrp="1"/>
          </p:cNvSpPr>
          <p:nvPr>
            <p:ph type="sldNum" sz="quarter" idx="8"/>
          </p:nvPr>
        </p:nvSpPr>
        <p:spPr>
          <a:xfrm>
            <a:off x="8129160" y="5734080"/>
            <a:ext cx="609120" cy="52091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/>
          <a:p>
            <a:pPr lvl="0"/>
            <a:fld id="{5B1EFF35-ED65-41AC-8804-10E5AC344AD2}" type="slidenum">
              <a:t>22</a:t>
            </a:fld>
            <a:endParaRPr lang="ru-RU">
              <a:solidFill>
                <a:srgbClr val="000000"/>
              </a:solidFill>
              <a:latin typeface="Century Schoolbook" pitchFamily="18"/>
              <a:ea typeface="Arial Unicode MS" pitchFamily="2"/>
              <a:cs typeface="Tahoma" pitchFamily="2"/>
            </a:endParaRPr>
          </a:p>
        </p:txBody>
      </p:sp>
      <p:pic>
        <p:nvPicPr>
          <p:cNvPr id="4" name="Picture 9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4000320" y="4000680"/>
            <a:ext cx="1061640" cy="123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&#10;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428760" y="0"/>
            <a:ext cx="5500440" cy="671472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ru-RU" sz="3600"/>
              <a:t/>
            </a:r>
            <a:br>
              <a:rPr lang="ru-RU" sz="3600"/>
            </a:br>
            <a:endParaRPr lang="ru-RU" sz="3600"/>
          </a:p>
        </p:txBody>
      </p:sp>
      <p:sp>
        <p:nvSpPr>
          <p:cNvPr id="3" name="Содержимое 5"/>
          <p:cNvSpPr txBox="1">
            <a:spLocks noGrp="1"/>
          </p:cNvSpPr>
          <p:nvPr>
            <p:ph type="body" idx="4294967295"/>
          </p:nvPr>
        </p:nvSpPr>
        <p:spPr>
          <a:xfrm>
            <a:off x="214200" y="928800"/>
            <a:ext cx="5357520" cy="5643360"/>
          </a:xfrm>
        </p:spPr>
        <p:txBody>
          <a:bodyPr/>
          <a:lstStyle>
            <a:def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defPPr>
            <a:lvl1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1pPr>
            <a:lvl2pPr marL="864000" lvl="1" indent="-324000" algn="l" rtl="0" hangingPunct="1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2pPr>
            <a:lvl3pPr marL="1295999" lvl="2" indent="-288000" algn="l" rtl="0" hangingPunct="1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3pPr>
            <a:lvl4pPr marL="1728000" lvl="3" indent="-216000" algn="l" rtl="0" hangingPunct="1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16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4pPr>
            <a:lvl5pPr marL="2160000" lvl="4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5pPr>
            <a:lvl6pPr marL="2592000" lvl="5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6pPr>
            <a:lvl7pPr marL="3024000" lvl="6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7pPr>
            <a:lvl8pPr marL="3456000" lvl="7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8pPr>
            <a:lvl9pPr marL="3887999" lvl="8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9pPr>
          </a:lstStyle>
          <a:p>
            <a:pPr marL="0" lvl="0" indent="0">
              <a:spcBef>
                <a:spcPts val="601"/>
              </a:spcBef>
              <a:buNone/>
            </a:pPr>
            <a:r>
              <a:rPr lang="ru-RU" b="1" dirty="0">
                <a:latin typeface="Century Schoolbook" pitchFamily="18"/>
              </a:rPr>
              <a:t>   Образовательная программа разработана на основе </a:t>
            </a:r>
            <a:r>
              <a:rPr lang="ru-RU" dirty="0">
                <a:latin typeface="Century Schoolbook" pitchFamily="18"/>
              </a:rPr>
              <a:t>Федерального государственного образовательного стандарта дошкольного образования (ФГОС ДО) (Приказ </a:t>
            </a:r>
            <a:r>
              <a:rPr lang="ru-RU" dirty="0" err="1">
                <a:latin typeface="Century Schoolbook" pitchFamily="18"/>
              </a:rPr>
              <a:t>МОиН</a:t>
            </a:r>
            <a:r>
              <a:rPr lang="ru-RU" dirty="0">
                <a:latin typeface="Century Schoolbook" pitchFamily="18"/>
              </a:rPr>
              <a:t> РФ № 1155 от</a:t>
            </a:r>
          </a:p>
          <a:p>
            <a:pPr marL="0" lvl="0" indent="0">
              <a:spcBef>
                <a:spcPts val="601"/>
              </a:spcBef>
              <a:buNone/>
            </a:pPr>
            <a:r>
              <a:rPr lang="ru-RU" dirty="0">
                <a:latin typeface="Century Schoolbook" pitchFamily="18"/>
              </a:rPr>
              <a:t>   17 октября 2013г) и с учётом примерной общеобразовательной программы дошкольного образования «От рождения до школы» под редакцией </a:t>
            </a:r>
            <a:r>
              <a:rPr lang="ru-RU" dirty="0" err="1">
                <a:latin typeface="Century Schoolbook" pitchFamily="18"/>
              </a:rPr>
              <a:t>Н.Е.Вераксы</a:t>
            </a:r>
            <a:r>
              <a:rPr lang="ru-RU" dirty="0">
                <a:latin typeface="Century Schoolbook" pitchFamily="18"/>
              </a:rPr>
              <a:t>, </a:t>
            </a:r>
            <a:r>
              <a:rPr lang="ru-RU" dirty="0" err="1">
                <a:latin typeface="Century Schoolbook" pitchFamily="18"/>
              </a:rPr>
              <a:t>Т.С.Комаровой</a:t>
            </a:r>
            <a:r>
              <a:rPr lang="ru-RU" dirty="0">
                <a:latin typeface="Century Schoolbook" pitchFamily="18"/>
              </a:rPr>
              <a:t>, </a:t>
            </a:r>
            <a:r>
              <a:rPr lang="ru-RU" dirty="0" err="1">
                <a:latin typeface="Century Schoolbook" pitchFamily="18"/>
              </a:rPr>
              <a:t>М.А.Васильевой</a:t>
            </a:r>
            <a:r>
              <a:rPr lang="ru-RU" dirty="0">
                <a:latin typeface="Century Schoolbook" pitchFamily="18"/>
              </a:rPr>
              <a:t>.</a:t>
            </a:r>
          </a:p>
        </p:txBody>
      </p:sp>
      <p:sp>
        <p:nvSpPr>
          <p:cNvPr id="4" name="Номер слайда 3"/>
          <p:cNvSpPr txBox="1">
            <a:spLocks noGrp="1"/>
          </p:cNvSpPr>
          <p:nvPr>
            <p:ph type="sldNum" sz="quarter" idx="4294967295"/>
          </p:nvPr>
        </p:nvSpPr>
        <p:spPr>
          <a:xfrm>
            <a:off x="8129160" y="5734080"/>
            <a:ext cx="609120" cy="52091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/>
          <a:p>
            <a:pPr lvl="0"/>
            <a:fld id="{0FAB6530-6730-4696-8C63-BA1550E2A188}" type="slidenum">
              <a:t>3</a:t>
            </a:fld>
            <a:endParaRPr lang="ru-RU">
              <a:solidFill>
                <a:srgbClr val="000000"/>
              </a:solidFill>
              <a:latin typeface="Century Schoolbook" pitchFamily="18"/>
              <a:ea typeface="Arial Unicode MS" pitchFamily="2"/>
              <a:cs typeface="Tahoma" pitchFamily="2"/>
            </a:endParaRPr>
          </a:p>
        </p:txBody>
      </p:sp>
      <p:pic>
        <p:nvPicPr>
          <p:cNvPr id="5" name="Picture 2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5500800" y="928800"/>
            <a:ext cx="3142799" cy="4644360"/>
          </a:xfrm>
          <a:prstGeom prst="rect">
            <a:avLst/>
          </a:prstGeom>
          <a:noFill/>
          <a:ln w="28440">
            <a:solidFill>
              <a:srgbClr val="E75C01"/>
            </a:solidFill>
            <a:prstDash val="solid"/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Цель образовательной программы: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457200" y="274680"/>
            <a:ext cx="8229240" cy="84960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>
              <a:buNone/>
            </a:pPr>
            <a:r>
              <a:rPr lang="ru-RU" sz="3600" b="1">
                <a:latin typeface="Times New Roman" pitchFamily="18"/>
                <a:cs typeface="Times New Roman" pitchFamily="18"/>
              </a:rPr>
              <a:t>Цель образовательной</a:t>
            </a:r>
            <a:r>
              <a:rPr lang="ru-RU" sz="3200" b="1">
                <a:latin typeface="Georgia" pitchFamily="18"/>
                <a:cs typeface="Times New Roman" pitchFamily="18"/>
              </a:rPr>
              <a:t> программы:</a:t>
            </a:r>
          </a:p>
        </p:txBody>
      </p:sp>
      <p:sp>
        <p:nvSpPr>
          <p:cNvPr id="3" name="Номер слайда 4"/>
          <p:cNvSpPr txBox="1">
            <a:spLocks noGrp="1"/>
          </p:cNvSpPr>
          <p:nvPr>
            <p:ph type="sldNum" sz="quarter" idx="8"/>
          </p:nvPr>
        </p:nvSpPr>
        <p:spPr>
          <a:xfrm>
            <a:off x="8129160" y="5734080"/>
            <a:ext cx="609120" cy="52091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/>
          <a:p>
            <a:pPr lvl="0"/>
            <a:fld id="{8C738826-4BB4-421F-AE2F-0673A3975337}" type="slidenum">
              <a:t>4</a:t>
            </a:fld>
            <a:endParaRPr lang="ru-RU">
              <a:solidFill>
                <a:srgbClr val="000000"/>
              </a:solidFill>
              <a:latin typeface="Century Schoolbook" pitchFamily="18"/>
              <a:ea typeface="Arial Unicode MS" pitchFamily="2"/>
              <a:cs typeface="Tahoma" pitchFamily="2"/>
            </a:endParaRPr>
          </a:p>
        </p:txBody>
      </p:sp>
      <p:sp>
        <p:nvSpPr>
          <p:cNvPr id="4" name="Rectangle 1"/>
          <p:cNvSpPr/>
          <p:nvPr/>
        </p:nvSpPr>
        <p:spPr>
          <a:xfrm>
            <a:off x="4320000" y="1722240"/>
            <a:ext cx="3960000" cy="44823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1440" tIns="45720" rIns="91440" bIns="45720" anchor="ctr" anchorCtr="0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360000" algn="just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360000" algn="l"/>
              </a:tabLst>
              <a:defRPr sz="1800">
                <a:latin typeface="Times New Roman" pitchFamily="18"/>
                <a:ea typeface="Times New Roman" pitchFamily="18"/>
                <a:cs typeface="Times New Roman" pitchFamily="18"/>
              </a:defRPr>
            </a:pPr>
            <a:r>
              <a: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 pitchFamily="18"/>
                <a:ea typeface="Times New Roman" pitchFamily="18"/>
                <a:cs typeface="Times New Roman" pitchFamily="18"/>
              </a:rPr>
              <a:t>Проектирование социальных ситуаций развития ребенка и развивающей предметно-пространственной среды, обеспечивающих позитивную социализацию, мотивацию и поддержку индивидуальности детей через общение, игру, познавательно-исследовательскую деятельность и другие формы активности.</a:t>
            </a:r>
          </a:p>
          <a:p>
            <a:pPr marL="0" marR="0" lvl="0" indent="360000" algn="just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360000" algn="l"/>
              </a:tabLst>
              <a:defRPr sz="1800">
                <a:latin typeface="Times New Roman" pitchFamily="18"/>
                <a:ea typeface="Times New Roman" pitchFamily="18"/>
                <a:cs typeface="Times New Roman" pitchFamily="18"/>
              </a:defRPr>
            </a:pPr>
            <a:endParaRPr lang="ru-RU" sz="2800" b="0" i="0" u="none" strike="noStrike" kern="1200" spc="0">
              <a:ln>
                <a:noFill/>
              </a:ln>
              <a:solidFill>
                <a:srgbClr val="000000"/>
              </a:solidFill>
              <a:latin typeface="Times New Roman" pitchFamily="18"/>
              <a:ea typeface="Times New Roman" pitchFamily="18"/>
              <a:cs typeface="Times New Roman" pitchFamily="18"/>
            </a:endParaRPr>
          </a:p>
        </p:txBody>
      </p:sp>
      <p:pic>
        <p:nvPicPr>
          <p:cNvPr id="5" name="Picture 2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642960" y="2143080"/>
            <a:ext cx="3041640" cy="22809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Задачи программы: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457200" y="274680"/>
            <a:ext cx="7467119" cy="79668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>
              <a:buNone/>
            </a:pPr>
            <a:r>
              <a:rPr lang="ru-RU" b="1"/>
              <a:t>Задачи программы: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type="body" idx="4294967295"/>
          </p:nvPr>
        </p:nvSpPr>
        <p:spPr>
          <a:xfrm>
            <a:off x="259560" y="457559"/>
            <a:ext cx="8932680" cy="5373360"/>
          </a:xfrm>
        </p:spPr>
        <p:txBody>
          <a:bodyPr/>
          <a:lstStyle>
            <a:def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defPPr>
            <a:lvl1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1pPr>
            <a:lvl2pPr marL="864000" lvl="1" indent="-324000" algn="l" rtl="0" hangingPunct="1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2pPr>
            <a:lvl3pPr marL="1295999" lvl="2" indent="-288000" algn="l" rtl="0" hangingPunct="1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3pPr>
            <a:lvl4pPr marL="1728000" lvl="3" indent="-216000" algn="l" rtl="0" hangingPunct="1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16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4pPr>
            <a:lvl5pPr marL="2160000" lvl="4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5pPr>
            <a:lvl6pPr marL="2592000" lvl="5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6pPr>
            <a:lvl7pPr marL="3024000" lvl="6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7pPr>
            <a:lvl8pPr marL="3456000" lvl="7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8pPr>
            <a:lvl9pPr marL="3887999" lvl="8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9pPr>
          </a:lstStyle>
          <a:p>
            <a:pPr lvl="0"/>
            <a:endParaRPr lang="ru-RU">
              <a:latin typeface="" pitchFamily="18"/>
            </a:endParaRPr>
          </a:p>
          <a:p>
            <a:pPr marL="0" lvl="0" indent="343080" algn="just">
              <a:tabLst>
                <a:tab pos="0" algn="l"/>
                <a:tab pos="571680" algn="l"/>
              </a:tabLst>
            </a:pPr>
            <a:r>
              <a:rPr lang="ru-RU" sz="1200">
                <a:latin typeface="Times New Roman" pitchFamily="18"/>
              </a:rPr>
              <a:t>охрана и укрепление физического и психического здоровья детей, в том числе их эмоционального благополучия;</a:t>
            </a:r>
          </a:p>
          <a:p>
            <a:pPr marL="0" lvl="0" indent="343080" algn="just">
              <a:tabLst>
                <a:tab pos="0" algn="l"/>
                <a:tab pos="571680" algn="l"/>
              </a:tabLst>
            </a:pPr>
            <a:r>
              <a:rPr lang="ru-RU" sz="1200">
                <a:latin typeface="Times New Roman" pitchFamily="18"/>
              </a:rPr>
              <a:t>обеспечение равных возможностей полноценного развития каждого ребёнка в период дошкольного детства независимо от пола, нации, языка, социального статуса, психофизиологических особенностей (в том числе ограниченных возможностей здоровья);</a:t>
            </a:r>
          </a:p>
          <a:p>
            <a:pPr marL="0" lvl="0" indent="438839" algn="just">
              <a:tabLst>
                <a:tab pos="0" algn="l"/>
                <a:tab pos="571680" algn="l"/>
              </a:tabLst>
            </a:pPr>
            <a:r>
              <a:rPr lang="ru-RU" sz="1200">
                <a:latin typeface="Times New Roman" pitchFamily="18"/>
              </a:rPr>
              <a:t>обеспечение преемственности основных образовательных программ дошкольного и начального общего образования;</a:t>
            </a:r>
          </a:p>
          <a:p>
            <a:pPr marL="0" lvl="1" indent="128160">
              <a:tabLst>
                <a:tab pos="0" algn="l"/>
                <a:tab pos="571680" algn="l"/>
              </a:tabLst>
            </a:pPr>
            <a:r>
              <a:rPr lang="ru-RU" sz="1200">
                <a:latin typeface="Times New Roman" pitchFamily="18"/>
              </a:rPr>
              <a:t> создание благоприятных условий развития детей в соответствии с их возрастными и индивидуальными особенностями и склонностями развития способностей и творческого потенциала каждого ребёнка как субъекта отношений с самим собой, другими детьми, взрослыми и миром;</a:t>
            </a:r>
          </a:p>
          <a:p>
            <a:pPr marL="0" lvl="1" indent="73080">
              <a:tabLst>
                <a:tab pos="0" algn="l"/>
                <a:tab pos="571680" algn="l"/>
              </a:tabLst>
            </a:pPr>
            <a:r>
              <a:rPr lang="ru-RU" sz="1200">
                <a:latin typeface="Times New Roman" pitchFamily="18"/>
              </a:rPr>
              <a:t>объединение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общества;</a:t>
            </a:r>
          </a:p>
          <a:p>
            <a:pPr marL="0" lvl="0" indent="108000" algn="just">
              <a:spcAft>
                <a:spcPts val="0"/>
              </a:spcAft>
              <a:tabLst>
                <a:tab pos="0" algn="l"/>
                <a:tab pos="571680" algn="l"/>
              </a:tabLst>
            </a:pPr>
            <a:r>
              <a:rPr lang="ru-RU" sz="1200">
                <a:latin typeface="Times New Roman" pitchFamily="18"/>
              </a:rPr>
              <a:t>формирование общей культуры личности воспитанников, развитие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деятельности;</a:t>
            </a:r>
          </a:p>
          <a:p>
            <a:pPr marL="0" lvl="0" indent="343080" algn="just">
              <a:tabLst>
                <a:tab pos="0" algn="l"/>
                <a:tab pos="571680" algn="l"/>
              </a:tabLst>
            </a:pPr>
            <a:r>
              <a:rPr lang="ru-RU" sz="1200">
                <a:latin typeface="Times New Roman" pitchFamily="18"/>
              </a:rPr>
              <a:t>обеспечение вариативности и разнообразия содержания образовательных программ и организационных форм уровня дошкольного образования, возможности формирования образовательных программ различной направленности с учётом образовательных потребностей и способностей воспитанников;</a:t>
            </a:r>
          </a:p>
          <a:p>
            <a:pPr marL="0" lvl="0" indent="343080" algn="just">
              <a:tabLst>
                <a:tab pos="0" algn="l"/>
                <a:tab pos="571680" algn="l"/>
              </a:tabLst>
            </a:pPr>
            <a:r>
              <a:rPr lang="ru-RU" sz="1200">
                <a:latin typeface="Times New Roman" pitchFamily="18"/>
              </a:rPr>
              <a:t>формирование социокультурной среды, соответствующей возрастным, индивидуальным, психологическим  и физиологическим особенностям детей;</a:t>
            </a:r>
          </a:p>
          <a:p>
            <a:pPr marL="0" lvl="0" indent="343080" algn="just">
              <a:tabLst>
                <a:tab pos="0" algn="l"/>
                <a:tab pos="571680" algn="l"/>
              </a:tabLst>
            </a:pPr>
            <a:r>
              <a:rPr lang="ru-RU" sz="1200">
                <a:latin typeface="Times New Roman" pitchFamily="18"/>
              </a:rPr>
              <a:t>обеспечение психолого-педагогической поддержки семьи и повышения компетентности родителей в вопросах развития и образования, охраны и укрепления здоровья детей;</a:t>
            </a:r>
          </a:p>
        </p:txBody>
      </p:sp>
      <p:sp>
        <p:nvSpPr>
          <p:cNvPr id="4" name="Номер слайда 3"/>
          <p:cNvSpPr txBox="1">
            <a:spLocks noGrp="1"/>
          </p:cNvSpPr>
          <p:nvPr>
            <p:ph type="sldNum" sz="quarter" idx="4294967295"/>
          </p:nvPr>
        </p:nvSpPr>
        <p:spPr>
          <a:xfrm>
            <a:off x="8129160" y="5734080"/>
            <a:ext cx="609120" cy="52091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/>
          <a:p>
            <a:pPr lvl="0"/>
            <a:fld id="{2B6DF588-46DA-4F15-8E24-2573C141265B}" type="slidenum">
              <a:t>5</a:t>
            </a:fld>
            <a:endParaRPr lang="ru-RU">
              <a:solidFill>
                <a:srgbClr val="000000"/>
              </a:solidFill>
              <a:latin typeface="Century Schoolbook" pitchFamily="18"/>
              <a:ea typeface="Arial Unicode MS" pitchFamily="2"/>
              <a:cs typeface="Tahoma" pitchFamily="2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&#10;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3" name="Содержимое 2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>
            <a:def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defPPr>
            <a:lvl1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1pPr>
            <a:lvl2pPr marL="864000" lvl="1" indent="-324000" algn="l" rtl="0" hangingPunct="1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2pPr>
            <a:lvl3pPr marL="1295999" lvl="2" indent="-288000" algn="l" rtl="0" hangingPunct="1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3pPr>
            <a:lvl4pPr marL="1728000" lvl="3" indent="-216000" algn="l" rtl="0" hangingPunct="1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16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4pPr>
            <a:lvl5pPr marL="2160000" lvl="4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5pPr>
            <a:lvl6pPr marL="2592000" lvl="5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6pPr>
            <a:lvl7pPr marL="3024000" lvl="6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7pPr>
            <a:lvl8pPr marL="3456000" lvl="7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8pPr>
            <a:lvl9pPr marL="3887999" lvl="8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9pPr>
          </a:lstStyle>
          <a:p>
            <a:pPr lvl="0">
              <a:buNone/>
            </a:pPr>
            <a:endParaRPr lang="ru-RU">
              <a:latin typeface="" pitchFamily="18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7159" y="214200"/>
            <a:ext cx="7643520" cy="1233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gradFill>
            <a:gsLst>
              <a:gs pos="0">
                <a:srgbClr val="FB6400"/>
              </a:gs>
              <a:gs pos="100000">
                <a:srgbClr val="873500"/>
              </a:gs>
            </a:gsLst>
            <a:path path="circle">
              <a:fillToRect l="30000" t="70000" r="70000" b="30000"/>
            </a:path>
          </a:gradFill>
          <a:ln w="12600">
            <a:solidFill>
              <a:srgbClr val="FF6A09"/>
            </a:solidFill>
            <a:prstDash val="solid"/>
          </a:ln>
        </p:spPr>
        <p:txBody>
          <a:bodyPr vert="horz" wrap="square" lIns="90000" tIns="45000" rIns="90000" bIns="45000" anchor="ctr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ru-RU" sz="28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entury Schoolbook" pitchFamily="18"/>
                <a:ea typeface="Microsoft YaHei" pitchFamily="2"/>
                <a:cs typeface="Lucida Sans" pitchFamily="2"/>
              </a:rPr>
              <a:t>В соответствии с требованиями ФГОС ДО программа состоит из двух частей:</a:t>
            </a:r>
          </a:p>
        </p:txBody>
      </p:sp>
      <p:sp>
        <p:nvSpPr>
          <p:cNvPr id="5" name="Прямоугольник 5"/>
          <p:cNvSpPr/>
          <p:nvPr/>
        </p:nvSpPr>
        <p:spPr>
          <a:xfrm>
            <a:off x="714240" y="1714319"/>
            <a:ext cx="7643520" cy="149975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gradFill>
            <a:gsLst>
              <a:gs pos="0">
                <a:srgbClr val="FFDDD3"/>
              </a:gs>
              <a:gs pos="100000">
                <a:srgbClr val="FFB59A"/>
              </a:gs>
            </a:gsLst>
            <a:path path="circle">
              <a:fillToRect l="30000" t="70000" r="70000" b="30000"/>
            </a:path>
          </a:gradFill>
          <a:ln w="12600">
            <a:solidFill>
              <a:srgbClr val="FF6A09"/>
            </a:solidFill>
            <a:prstDash val="solid"/>
          </a:ln>
        </p:spPr>
        <p:txBody>
          <a:bodyPr vert="horz" wrap="square" lIns="90000" tIns="45000" rIns="90000" bIns="45000" anchor="ctr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ru-RU" sz="2800" b="1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 pitchFamily="18"/>
                <a:ea typeface="Microsoft YaHei" pitchFamily="2"/>
                <a:cs typeface="Lucida Sans" pitchFamily="2"/>
              </a:rPr>
              <a:t>Обязательная часть ( объем не менее 60% от её общего объёма)</a:t>
            </a:r>
          </a:p>
        </p:txBody>
      </p:sp>
      <p:sp>
        <p:nvSpPr>
          <p:cNvPr id="6" name="Прямоугольник 6"/>
          <p:cNvSpPr/>
          <p:nvPr/>
        </p:nvSpPr>
        <p:spPr>
          <a:xfrm>
            <a:off x="2714760" y="3714840"/>
            <a:ext cx="4014360" cy="27712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gradFill>
            <a:gsLst>
              <a:gs pos="0">
                <a:srgbClr val="DDE5FA"/>
              </a:gs>
              <a:gs pos="100000">
                <a:srgbClr val="B7C9F5"/>
              </a:gs>
            </a:gsLst>
            <a:path path="circle">
              <a:fillToRect l="30000" t="70000" r="70000" b="30000"/>
            </a:path>
          </a:gradFill>
          <a:ln w="12600">
            <a:solidFill>
              <a:srgbClr val="8D9CBE"/>
            </a:solidFill>
            <a:prstDash val="solid"/>
          </a:ln>
        </p:spPr>
        <p:txBody>
          <a:bodyPr vert="horz" wrap="square" lIns="90000" tIns="45000" rIns="90000" bIns="45000" anchor="ctr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ru-RU" sz="2800" b="1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 pitchFamily="18"/>
                <a:ea typeface="Microsoft YaHei" pitchFamily="2"/>
                <a:cs typeface="Lucida Sans" pitchFamily="2"/>
              </a:rPr>
              <a:t>Вариативная часть (часть, формируемая участниками образовательных отношений) – не более 40%</a:t>
            </a:r>
          </a:p>
        </p:txBody>
      </p:sp>
      <p:sp>
        <p:nvSpPr>
          <p:cNvPr id="7" name="Стрелка вниз 7"/>
          <p:cNvSpPr/>
          <p:nvPr/>
        </p:nvSpPr>
        <p:spPr>
          <a:xfrm>
            <a:off x="4572000" y="1447919"/>
            <a:ext cx="304560" cy="380520"/>
          </a:xfrm>
          <a:custGeom>
            <a:avLst>
              <a:gd name="f0" fmla="val 16200"/>
              <a:gd name="f1" fmla="val 5400"/>
            </a:avLst>
            <a:gdLst>
              <a:gd name="f2" fmla="val w"/>
              <a:gd name="f3" fmla="val h"/>
              <a:gd name="f4" fmla="val 0"/>
              <a:gd name="f5" fmla="val 21600"/>
              <a:gd name="f6" fmla="val 10800"/>
              <a:gd name="f7" fmla="*/ f2 1 21600"/>
              <a:gd name="f8" fmla="*/ f3 1 21600"/>
              <a:gd name="f9" fmla="pin 0 f1 10800"/>
              <a:gd name="f10" fmla="pin 0 f0 21600"/>
              <a:gd name="f11" fmla="val f9"/>
              <a:gd name="f12" fmla="val f10"/>
              <a:gd name="f13" fmla="+- 21600 0 f9"/>
              <a:gd name="f14" fmla="*/ f9 f7 1"/>
              <a:gd name="f15" fmla="*/ f10 f8 1"/>
              <a:gd name="f16" fmla="*/ 0 f8 1"/>
              <a:gd name="f17" fmla="+- 21600 0 f12"/>
              <a:gd name="f18" fmla="*/ f11 f7 1"/>
              <a:gd name="f19" fmla="*/ f13 f7 1"/>
              <a:gd name="f20" fmla="*/ f17 f11 1"/>
              <a:gd name="f21" fmla="*/ f20 1 10800"/>
              <a:gd name="f22" fmla="+- f12 f21 0"/>
              <a:gd name="f23" fmla="*/ f22 f8 1"/>
            </a:gdLst>
            <a:ahLst>
              <a:ahXY gdRefX="f1" minX="f4" maxX="f6" gdRefY="f0" minY="f4" maxY="f5">
                <a:pos x="f14" y="f15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16" r="f19" b="f23"/>
            <a:pathLst>
              <a:path w="21600" h="21600">
                <a:moveTo>
                  <a:pt x="f11" y="f4"/>
                </a:moveTo>
                <a:lnTo>
                  <a:pt x="f11" y="f12"/>
                </a:lnTo>
                <a:lnTo>
                  <a:pt x="f4" y="f12"/>
                </a:lnTo>
                <a:lnTo>
                  <a:pt x="f6" y="f5"/>
                </a:lnTo>
                <a:lnTo>
                  <a:pt x="f5" y="f12"/>
                </a:lnTo>
                <a:lnTo>
                  <a:pt x="f13" y="f12"/>
                </a:lnTo>
                <a:lnTo>
                  <a:pt x="f13" y="f4"/>
                </a:lnTo>
                <a:close/>
              </a:path>
            </a:pathLst>
          </a:custGeom>
          <a:solidFill>
            <a:srgbClr val="FE8637"/>
          </a:solidFill>
          <a:ln w="25560">
            <a:solidFill>
              <a:srgbClr val="BB6328"/>
            </a:solidFill>
            <a:prstDash val="solid"/>
          </a:ln>
        </p:spPr>
        <p:txBody>
          <a:bodyPr vert="horz" wrap="square" lIns="90000" tIns="45000" rIns="90000" bIns="45000" anchor="ctr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8" name="Стрелка вниз 8"/>
          <p:cNvSpPr/>
          <p:nvPr/>
        </p:nvSpPr>
        <p:spPr>
          <a:xfrm>
            <a:off x="3048120" y="3276720"/>
            <a:ext cx="380520" cy="380520"/>
          </a:xfrm>
          <a:custGeom>
            <a:avLst>
              <a:gd name="f0" fmla="val 16200"/>
              <a:gd name="f1" fmla="val 5400"/>
            </a:avLst>
            <a:gdLst>
              <a:gd name="f2" fmla="val w"/>
              <a:gd name="f3" fmla="val h"/>
              <a:gd name="f4" fmla="val 0"/>
              <a:gd name="f5" fmla="val 21600"/>
              <a:gd name="f6" fmla="val 10800"/>
              <a:gd name="f7" fmla="*/ f2 1 21600"/>
              <a:gd name="f8" fmla="*/ f3 1 21600"/>
              <a:gd name="f9" fmla="pin 0 f1 10800"/>
              <a:gd name="f10" fmla="pin 0 f0 21600"/>
              <a:gd name="f11" fmla="val f9"/>
              <a:gd name="f12" fmla="val f10"/>
              <a:gd name="f13" fmla="+- 21600 0 f9"/>
              <a:gd name="f14" fmla="*/ f9 f7 1"/>
              <a:gd name="f15" fmla="*/ f10 f8 1"/>
              <a:gd name="f16" fmla="*/ 0 f8 1"/>
              <a:gd name="f17" fmla="+- 21600 0 f12"/>
              <a:gd name="f18" fmla="*/ f11 f7 1"/>
              <a:gd name="f19" fmla="*/ f13 f7 1"/>
              <a:gd name="f20" fmla="*/ f17 f11 1"/>
              <a:gd name="f21" fmla="*/ f20 1 10800"/>
              <a:gd name="f22" fmla="+- f12 f21 0"/>
              <a:gd name="f23" fmla="*/ f22 f8 1"/>
            </a:gdLst>
            <a:ahLst>
              <a:ahXY gdRefX="f1" minX="f4" maxX="f6" gdRefY="f0" minY="f4" maxY="f5">
                <a:pos x="f14" y="f15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16" r="f19" b="f23"/>
            <a:pathLst>
              <a:path w="21600" h="21600">
                <a:moveTo>
                  <a:pt x="f11" y="f4"/>
                </a:moveTo>
                <a:lnTo>
                  <a:pt x="f11" y="f12"/>
                </a:lnTo>
                <a:lnTo>
                  <a:pt x="f4" y="f12"/>
                </a:lnTo>
                <a:lnTo>
                  <a:pt x="f6" y="f5"/>
                </a:lnTo>
                <a:lnTo>
                  <a:pt x="f5" y="f12"/>
                </a:lnTo>
                <a:lnTo>
                  <a:pt x="f13" y="f12"/>
                </a:lnTo>
                <a:lnTo>
                  <a:pt x="f13" y="f4"/>
                </a:lnTo>
                <a:close/>
              </a:path>
            </a:pathLst>
          </a:custGeom>
          <a:solidFill>
            <a:srgbClr val="FE8637"/>
          </a:solidFill>
          <a:ln w="25560">
            <a:solidFill>
              <a:srgbClr val="BB6328"/>
            </a:solidFill>
            <a:prstDash val="solid"/>
          </a:ln>
        </p:spPr>
        <p:txBody>
          <a:bodyPr vert="horz" wrap="square" lIns="90000" tIns="45000" rIns="90000" bIns="45000" anchor="ctr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Lucida Sans" pitchFamily="2"/>
            </a:endParaRPr>
          </a:p>
        </p:txBody>
      </p:sp>
      <p:pic>
        <p:nvPicPr>
          <p:cNvPr id="9" name="Рисунок 9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428760" y="4460040"/>
            <a:ext cx="1928519" cy="19285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Образовательная программа ДОО &#10;включает три основных раздела: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 idx="4294967295"/>
          </p:nvPr>
        </p:nvSpPr>
        <p:spPr>
          <a:xfrm>
            <a:off x="785880" y="428760"/>
            <a:ext cx="7138800" cy="114264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>
              <a:buNone/>
            </a:pPr>
            <a:r>
              <a:rPr lang="ru-RU" sz="2800" b="1"/>
              <a:t>Образовательная программа ДОО </a:t>
            </a:r>
            <a:br>
              <a:rPr lang="ru-RU" sz="2800" b="1"/>
            </a:br>
            <a:r>
              <a:rPr lang="ru-RU" sz="2800" b="1"/>
              <a:t>включает три основных раздела:</a:t>
            </a:r>
          </a:p>
        </p:txBody>
      </p:sp>
      <p:grpSp>
        <p:nvGrpSpPr>
          <p:cNvPr id="3" name="Group 21"/>
          <p:cNvGrpSpPr/>
          <p:nvPr/>
        </p:nvGrpSpPr>
        <p:grpSpPr>
          <a:xfrm>
            <a:off x="1251720" y="5745600"/>
            <a:ext cx="167760" cy="167760"/>
            <a:chOff x="1251720" y="5745600"/>
            <a:chExt cx="167760" cy="167760"/>
          </a:xfrm>
        </p:grpSpPr>
        <p:sp>
          <p:nvSpPr>
            <p:cNvPr id="4" name="Oval 22"/>
            <p:cNvSpPr/>
            <p:nvPr/>
          </p:nvSpPr>
          <p:spPr>
            <a:xfrm>
              <a:off x="1251720" y="5745600"/>
              <a:ext cx="167760" cy="16776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gradFill>
              <a:gsLst>
                <a:gs pos="0">
                  <a:srgbClr val="BFC6D2"/>
                </a:gs>
                <a:gs pos="100000">
                  <a:srgbClr val="223864"/>
                </a:gs>
              </a:gsLst>
              <a:lin ang="2700000"/>
            </a:gradFill>
            <a:ln w="12600">
              <a:solidFill>
                <a:srgbClr val="F8F8F8"/>
              </a:solidFill>
              <a:prstDash val="solid"/>
              <a:round/>
            </a:ln>
          </p:spPr>
          <p:txBody>
            <a:bodyPr vert="horz" wrap="none" lIns="90000" tIns="45000" rIns="90000" bIns="45000" anchor="ctr" anchorCtr="0" compatLnSpc="0"/>
            <a:lstStyle>
              <a:defPPr lvl="0">
                <a:buSzPct val="45000"/>
                <a:buFont typeface="StarSymbol"/>
                <a:buNone/>
              </a:defPPr>
              <a:lvl1pPr lvl="0">
                <a:buSzPct val="45000"/>
                <a:buFont typeface="StarSymbol"/>
                <a:buChar char="●"/>
              </a:lvl1pPr>
              <a:lvl2pPr lvl="1">
                <a:buSzPct val="45000"/>
                <a:buFont typeface="StarSymbol"/>
                <a:buChar char="●"/>
              </a:lvl2pPr>
              <a:lvl3pPr lvl="2">
                <a:buSzPct val="45000"/>
                <a:buFont typeface="StarSymbol"/>
                <a:buChar char="●"/>
              </a:lvl3pPr>
              <a:lvl4pPr lvl="3">
                <a:buSzPct val="45000"/>
                <a:buFont typeface="StarSymbol"/>
                <a:buChar char="●"/>
              </a:lvl4pPr>
              <a:lvl5pPr lvl="4">
                <a:buSzPct val="45000"/>
                <a:buFont typeface="StarSymbol"/>
                <a:buChar char="●"/>
              </a:lvl5pPr>
              <a:lvl6pPr lvl="5">
                <a:buSzPct val="45000"/>
                <a:buFont typeface="StarSymbol"/>
                <a:buChar char="●"/>
              </a:lvl6pPr>
              <a:lvl7pPr lvl="6">
                <a:buSzPct val="45000"/>
                <a:buFont typeface="StarSymbol"/>
                <a:buChar char="●"/>
              </a:lvl7pPr>
              <a:lvl8pPr lvl="7">
                <a:buSzPct val="45000"/>
                <a:buFont typeface="StarSymbol"/>
                <a:buChar char="●"/>
              </a:lvl8pPr>
              <a:lvl9pPr lvl="8">
                <a:buSzPct val="45000"/>
                <a:buFont typeface="StarSymbol"/>
                <a:buChar char="●"/>
              </a:lvl9pPr>
            </a:lstStyle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ru-RU" sz="1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5" name="Oval 23"/>
            <p:cNvSpPr/>
            <p:nvPr/>
          </p:nvSpPr>
          <p:spPr>
            <a:xfrm>
              <a:off x="1265040" y="5759640"/>
              <a:ext cx="139680" cy="13968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gradFill>
              <a:gsLst>
                <a:gs pos="0">
                  <a:srgbClr val="FE8637"/>
                </a:gs>
                <a:gs pos="100000">
                  <a:srgbClr val="FEB27F"/>
                </a:gs>
              </a:gsLst>
              <a:lin ang="2700000"/>
            </a:gradFill>
            <a:ln>
              <a:noFill/>
              <a:prstDash val="solid"/>
            </a:ln>
          </p:spPr>
          <p:txBody>
            <a:bodyPr vert="horz" wrap="none" lIns="90000" tIns="45000" rIns="90000" bIns="45000" anchor="ctr" anchorCtr="0" compatLnSpc="0"/>
            <a:lstStyle>
              <a:defPPr lvl="0">
                <a:buSzPct val="45000"/>
                <a:buFont typeface="StarSymbol"/>
                <a:buNone/>
              </a:defPPr>
              <a:lvl1pPr lvl="0">
                <a:buSzPct val="45000"/>
                <a:buFont typeface="StarSymbol"/>
                <a:buChar char="●"/>
              </a:lvl1pPr>
              <a:lvl2pPr lvl="1">
                <a:buSzPct val="45000"/>
                <a:buFont typeface="StarSymbol"/>
                <a:buChar char="●"/>
              </a:lvl2pPr>
              <a:lvl3pPr lvl="2">
                <a:buSzPct val="45000"/>
                <a:buFont typeface="StarSymbol"/>
                <a:buChar char="●"/>
              </a:lvl3pPr>
              <a:lvl4pPr lvl="3">
                <a:buSzPct val="45000"/>
                <a:buFont typeface="StarSymbol"/>
                <a:buChar char="●"/>
              </a:lvl4pPr>
              <a:lvl5pPr lvl="4">
                <a:buSzPct val="45000"/>
                <a:buFont typeface="StarSymbol"/>
                <a:buChar char="●"/>
              </a:lvl5pPr>
              <a:lvl6pPr lvl="5">
                <a:buSzPct val="45000"/>
                <a:buFont typeface="StarSymbol"/>
                <a:buChar char="●"/>
              </a:lvl6pPr>
              <a:lvl7pPr lvl="6">
                <a:buSzPct val="45000"/>
                <a:buFont typeface="StarSymbol"/>
                <a:buChar char="●"/>
              </a:lvl7pPr>
              <a:lvl8pPr lvl="7">
                <a:buSzPct val="45000"/>
                <a:buFont typeface="StarSymbol"/>
                <a:buChar char="●"/>
              </a:lvl8pPr>
              <a:lvl9pPr lvl="8">
                <a:buSzPct val="45000"/>
                <a:buFont typeface="StarSymbol"/>
                <a:buChar char="●"/>
              </a:lvl9pPr>
            </a:lstStyle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ru-RU" sz="1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Lucida Sans" pitchFamily="2"/>
              </a:endParaRPr>
            </a:p>
          </p:txBody>
        </p:sp>
      </p:grpSp>
      <p:sp>
        <p:nvSpPr>
          <p:cNvPr id="6" name="AutoShape 28"/>
          <p:cNvSpPr/>
          <p:nvPr/>
        </p:nvSpPr>
        <p:spPr>
          <a:xfrm>
            <a:off x="857159" y="2500200"/>
            <a:ext cx="7272360" cy="91223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7598D9">
              <a:alpha val="50000"/>
            </a:srgbClr>
          </a:solidFill>
          <a:ln>
            <a:noFill/>
            <a:prstDash val="solid"/>
          </a:ln>
        </p:spPr>
        <p:txBody>
          <a:bodyPr vert="horz" wrap="none" lIns="90000" tIns="45000" rIns="90000" bIns="45000" anchor="ctr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7" name="Rectangle 31"/>
          <p:cNvSpPr/>
          <p:nvPr/>
        </p:nvSpPr>
        <p:spPr>
          <a:xfrm>
            <a:off x="1500119" y="2709000"/>
            <a:ext cx="6383880" cy="5839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ru-RU" sz="3600" b="1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 pitchFamily="18"/>
                <a:ea typeface="Microsoft YaHei" pitchFamily="2"/>
                <a:cs typeface="Arial" pitchFamily="2"/>
              </a:rPr>
              <a:t>ЦЕЛЕВОЙ</a:t>
            </a:r>
          </a:p>
        </p:txBody>
      </p:sp>
      <p:sp>
        <p:nvSpPr>
          <p:cNvPr id="8" name="AutoShape 28"/>
          <p:cNvSpPr/>
          <p:nvPr/>
        </p:nvSpPr>
        <p:spPr>
          <a:xfrm>
            <a:off x="785880" y="3929040"/>
            <a:ext cx="7272360" cy="91223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7598D9">
              <a:alpha val="50000"/>
            </a:srgbClr>
          </a:solidFill>
          <a:ln>
            <a:noFill/>
            <a:prstDash val="solid"/>
          </a:ln>
        </p:spPr>
        <p:txBody>
          <a:bodyPr vert="horz" wrap="none" lIns="90000" tIns="45000" rIns="90000" bIns="45000" anchor="ctr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9" name="AutoShape 28"/>
          <p:cNvSpPr/>
          <p:nvPr/>
        </p:nvSpPr>
        <p:spPr>
          <a:xfrm>
            <a:off x="810719" y="5373360"/>
            <a:ext cx="7337160" cy="91223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7598D9">
              <a:alpha val="50000"/>
            </a:srgbClr>
          </a:solidFill>
          <a:ln>
            <a:noFill/>
            <a:prstDash val="solid"/>
          </a:ln>
        </p:spPr>
        <p:txBody>
          <a:bodyPr vert="horz" wrap="none" lIns="90000" tIns="45000" rIns="90000" bIns="45000" anchor="ctr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10" name="Rectangle 31"/>
          <p:cNvSpPr/>
          <p:nvPr/>
        </p:nvSpPr>
        <p:spPr>
          <a:xfrm>
            <a:off x="1575720" y="4159080"/>
            <a:ext cx="6272640" cy="5839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ru-RU" sz="3600" b="1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 pitchFamily="18"/>
                <a:ea typeface="Microsoft YaHei" pitchFamily="2"/>
                <a:cs typeface="Arial" pitchFamily="2"/>
              </a:rPr>
              <a:t>СОДЕРЖАТЕЛЬНЫЙ</a:t>
            </a:r>
          </a:p>
        </p:txBody>
      </p:sp>
      <p:sp>
        <p:nvSpPr>
          <p:cNvPr id="11" name="Rectangle 31"/>
          <p:cNvSpPr/>
          <p:nvPr/>
        </p:nvSpPr>
        <p:spPr>
          <a:xfrm>
            <a:off x="1652040" y="5451120"/>
            <a:ext cx="6120360" cy="5839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ru-RU" sz="3600" b="1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 pitchFamily="18"/>
                <a:ea typeface="Microsoft YaHei" pitchFamily="2"/>
                <a:cs typeface="Arial" pitchFamily="2"/>
              </a:rPr>
              <a:t>ОРГАНИЗАЦИОННЫЙ</a:t>
            </a:r>
          </a:p>
        </p:txBody>
      </p:sp>
      <p:grpSp>
        <p:nvGrpSpPr>
          <p:cNvPr id="12" name="Group 21"/>
          <p:cNvGrpSpPr/>
          <p:nvPr/>
        </p:nvGrpSpPr>
        <p:grpSpPr>
          <a:xfrm>
            <a:off x="1257119" y="4389120"/>
            <a:ext cx="167760" cy="167760"/>
            <a:chOff x="1257119" y="4389120"/>
            <a:chExt cx="167760" cy="167760"/>
          </a:xfrm>
        </p:grpSpPr>
        <p:sp>
          <p:nvSpPr>
            <p:cNvPr id="13" name="Oval 22"/>
            <p:cNvSpPr/>
            <p:nvPr/>
          </p:nvSpPr>
          <p:spPr>
            <a:xfrm>
              <a:off x="1257119" y="4389120"/>
              <a:ext cx="167760" cy="16776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gradFill>
              <a:gsLst>
                <a:gs pos="0">
                  <a:srgbClr val="BFC6D2"/>
                </a:gs>
                <a:gs pos="100000">
                  <a:srgbClr val="223864"/>
                </a:gs>
              </a:gsLst>
              <a:lin ang="2700000"/>
            </a:gradFill>
            <a:ln w="12600">
              <a:solidFill>
                <a:srgbClr val="F8F8F8"/>
              </a:solidFill>
              <a:prstDash val="solid"/>
              <a:round/>
            </a:ln>
          </p:spPr>
          <p:txBody>
            <a:bodyPr vert="horz" wrap="none" lIns="90000" tIns="45000" rIns="90000" bIns="45000" anchor="ctr" anchorCtr="0" compatLnSpc="0"/>
            <a:lstStyle>
              <a:defPPr lvl="0">
                <a:buSzPct val="45000"/>
                <a:buFont typeface="StarSymbol"/>
                <a:buNone/>
              </a:defPPr>
              <a:lvl1pPr lvl="0">
                <a:buSzPct val="45000"/>
                <a:buFont typeface="StarSymbol"/>
                <a:buChar char="●"/>
              </a:lvl1pPr>
              <a:lvl2pPr lvl="1">
                <a:buSzPct val="45000"/>
                <a:buFont typeface="StarSymbol"/>
                <a:buChar char="●"/>
              </a:lvl2pPr>
              <a:lvl3pPr lvl="2">
                <a:buSzPct val="45000"/>
                <a:buFont typeface="StarSymbol"/>
                <a:buChar char="●"/>
              </a:lvl3pPr>
              <a:lvl4pPr lvl="3">
                <a:buSzPct val="45000"/>
                <a:buFont typeface="StarSymbol"/>
                <a:buChar char="●"/>
              </a:lvl4pPr>
              <a:lvl5pPr lvl="4">
                <a:buSzPct val="45000"/>
                <a:buFont typeface="StarSymbol"/>
                <a:buChar char="●"/>
              </a:lvl5pPr>
              <a:lvl6pPr lvl="5">
                <a:buSzPct val="45000"/>
                <a:buFont typeface="StarSymbol"/>
                <a:buChar char="●"/>
              </a:lvl6pPr>
              <a:lvl7pPr lvl="6">
                <a:buSzPct val="45000"/>
                <a:buFont typeface="StarSymbol"/>
                <a:buChar char="●"/>
              </a:lvl7pPr>
              <a:lvl8pPr lvl="7">
                <a:buSzPct val="45000"/>
                <a:buFont typeface="StarSymbol"/>
                <a:buChar char="●"/>
              </a:lvl8pPr>
              <a:lvl9pPr lvl="8">
                <a:buSzPct val="45000"/>
                <a:buFont typeface="StarSymbol"/>
                <a:buChar char="●"/>
              </a:lvl9pPr>
            </a:lstStyle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ru-RU" sz="1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14" name="Oval 23"/>
            <p:cNvSpPr/>
            <p:nvPr/>
          </p:nvSpPr>
          <p:spPr>
            <a:xfrm>
              <a:off x="1270440" y="4403520"/>
              <a:ext cx="139680" cy="13968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gradFill>
              <a:gsLst>
                <a:gs pos="0">
                  <a:srgbClr val="FE8637"/>
                </a:gs>
                <a:gs pos="100000">
                  <a:srgbClr val="FEB27F"/>
                </a:gs>
              </a:gsLst>
              <a:lin ang="2700000"/>
            </a:gradFill>
            <a:ln>
              <a:noFill/>
              <a:prstDash val="solid"/>
            </a:ln>
          </p:spPr>
          <p:txBody>
            <a:bodyPr vert="horz" wrap="none" lIns="90000" tIns="45000" rIns="90000" bIns="45000" anchor="ctr" anchorCtr="0" compatLnSpc="0"/>
            <a:lstStyle>
              <a:defPPr lvl="0">
                <a:buSzPct val="45000"/>
                <a:buFont typeface="StarSymbol"/>
                <a:buNone/>
              </a:defPPr>
              <a:lvl1pPr lvl="0">
                <a:buSzPct val="45000"/>
                <a:buFont typeface="StarSymbol"/>
                <a:buChar char="●"/>
              </a:lvl1pPr>
              <a:lvl2pPr lvl="1">
                <a:buSzPct val="45000"/>
                <a:buFont typeface="StarSymbol"/>
                <a:buChar char="●"/>
              </a:lvl2pPr>
              <a:lvl3pPr lvl="2">
                <a:buSzPct val="45000"/>
                <a:buFont typeface="StarSymbol"/>
                <a:buChar char="●"/>
              </a:lvl3pPr>
              <a:lvl4pPr lvl="3">
                <a:buSzPct val="45000"/>
                <a:buFont typeface="StarSymbol"/>
                <a:buChar char="●"/>
              </a:lvl4pPr>
              <a:lvl5pPr lvl="4">
                <a:buSzPct val="45000"/>
                <a:buFont typeface="StarSymbol"/>
                <a:buChar char="●"/>
              </a:lvl5pPr>
              <a:lvl6pPr lvl="5">
                <a:buSzPct val="45000"/>
                <a:buFont typeface="StarSymbol"/>
                <a:buChar char="●"/>
              </a:lvl6pPr>
              <a:lvl7pPr lvl="6">
                <a:buSzPct val="45000"/>
                <a:buFont typeface="StarSymbol"/>
                <a:buChar char="●"/>
              </a:lvl7pPr>
              <a:lvl8pPr lvl="7">
                <a:buSzPct val="45000"/>
                <a:buFont typeface="StarSymbol"/>
                <a:buChar char="●"/>
              </a:lvl8pPr>
              <a:lvl9pPr lvl="8">
                <a:buSzPct val="45000"/>
                <a:buFont typeface="StarSymbol"/>
                <a:buChar char="●"/>
              </a:lvl9pPr>
            </a:lstStyle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ru-RU" sz="1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Lucida Sans" pitchFamily="2"/>
              </a:endParaRPr>
            </a:p>
          </p:txBody>
        </p:sp>
      </p:grpSp>
      <p:grpSp>
        <p:nvGrpSpPr>
          <p:cNvPr id="15" name="Group 21"/>
          <p:cNvGrpSpPr/>
          <p:nvPr/>
        </p:nvGrpSpPr>
        <p:grpSpPr>
          <a:xfrm>
            <a:off x="1187640" y="2827439"/>
            <a:ext cx="167760" cy="167760"/>
            <a:chOff x="1187640" y="2827439"/>
            <a:chExt cx="167760" cy="167760"/>
          </a:xfrm>
        </p:grpSpPr>
        <p:sp>
          <p:nvSpPr>
            <p:cNvPr id="16" name="Oval 22"/>
            <p:cNvSpPr/>
            <p:nvPr/>
          </p:nvSpPr>
          <p:spPr>
            <a:xfrm>
              <a:off x="1187640" y="2827439"/>
              <a:ext cx="167760" cy="16776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gradFill>
              <a:gsLst>
                <a:gs pos="0">
                  <a:srgbClr val="BFC6D2"/>
                </a:gs>
                <a:gs pos="100000">
                  <a:srgbClr val="223864"/>
                </a:gs>
              </a:gsLst>
              <a:lin ang="2700000"/>
            </a:gradFill>
            <a:ln w="12600">
              <a:solidFill>
                <a:srgbClr val="F8F8F8"/>
              </a:solidFill>
              <a:prstDash val="solid"/>
              <a:round/>
            </a:ln>
          </p:spPr>
          <p:txBody>
            <a:bodyPr vert="horz" wrap="none" lIns="90000" tIns="45000" rIns="90000" bIns="45000" anchor="ctr" anchorCtr="0" compatLnSpc="0"/>
            <a:lstStyle>
              <a:defPPr lvl="0">
                <a:buSzPct val="45000"/>
                <a:buFont typeface="StarSymbol"/>
                <a:buNone/>
              </a:defPPr>
              <a:lvl1pPr lvl="0">
                <a:buSzPct val="45000"/>
                <a:buFont typeface="StarSymbol"/>
                <a:buChar char="●"/>
              </a:lvl1pPr>
              <a:lvl2pPr lvl="1">
                <a:buSzPct val="45000"/>
                <a:buFont typeface="StarSymbol"/>
                <a:buChar char="●"/>
              </a:lvl2pPr>
              <a:lvl3pPr lvl="2">
                <a:buSzPct val="45000"/>
                <a:buFont typeface="StarSymbol"/>
                <a:buChar char="●"/>
              </a:lvl3pPr>
              <a:lvl4pPr lvl="3">
                <a:buSzPct val="45000"/>
                <a:buFont typeface="StarSymbol"/>
                <a:buChar char="●"/>
              </a:lvl4pPr>
              <a:lvl5pPr lvl="4">
                <a:buSzPct val="45000"/>
                <a:buFont typeface="StarSymbol"/>
                <a:buChar char="●"/>
              </a:lvl5pPr>
              <a:lvl6pPr lvl="5">
                <a:buSzPct val="45000"/>
                <a:buFont typeface="StarSymbol"/>
                <a:buChar char="●"/>
              </a:lvl6pPr>
              <a:lvl7pPr lvl="6">
                <a:buSzPct val="45000"/>
                <a:buFont typeface="StarSymbol"/>
                <a:buChar char="●"/>
              </a:lvl7pPr>
              <a:lvl8pPr lvl="7">
                <a:buSzPct val="45000"/>
                <a:buFont typeface="StarSymbol"/>
                <a:buChar char="●"/>
              </a:lvl8pPr>
              <a:lvl9pPr lvl="8">
                <a:buSzPct val="45000"/>
                <a:buFont typeface="StarSymbol"/>
                <a:buChar char="●"/>
              </a:lvl9pPr>
            </a:lstStyle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ru-RU" sz="1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17" name="Oval 23"/>
            <p:cNvSpPr/>
            <p:nvPr/>
          </p:nvSpPr>
          <p:spPr>
            <a:xfrm>
              <a:off x="1200959" y="2841480"/>
              <a:ext cx="139680" cy="13968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gradFill>
              <a:gsLst>
                <a:gs pos="0">
                  <a:srgbClr val="FE8637"/>
                </a:gs>
                <a:gs pos="100000">
                  <a:srgbClr val="FEB27F"/>
                </a:gs>
              </a:gsLst>
              <a:lin ang="2700000"/>
            </a:gradFill>
            <a:ln>
              <a:noFill/>
              <a:prstDash val="solid"/>
            </a:ln>
          </p:spPr>
          <p:txBody>
            <a:bodyPr vert="horz" wrap="none" lIns="90000" tIns="45000" rIns="90000" bIns="45000" anchor="ctr" anchorCtr="0" compatLnSpc="0"/>
            <a:lstStyle>
              <a:defPPr lvl="0">
                <a:buSzPct val="45000"/>
                <a:buFont typeface="StarSymbol"/>
                <a:buNone/>
              </a:defPPr>
              <a:lvl1pPr lvl="0">
                <a:buSzPct val="45000"/>
                <a:buFont typeface="StarSymbol"/>
                <a:buChar char="●"/>
              </a:lvl1pPr>
              <a:lvl2pPr lvl="1">
                <a:buSzPct val="45000"/>
                <a:buFont typeface="StarSymbol"/>
                <a:buChar char="●"/>
              </a:lvl2pPr>
              <a:lvl3pPr lvl="2">
                <a:buSzPct val="45000"/>
                <a:buFont typeface="StarSymbol"/>
                <a:buChar char="●"/>
              </a:lvl3pPr>
              <a:lvl4pPr lvl="3">
                <a:buSzPct val="45000"/>
                <a:buFont typeface="StarSymbol"/>
                <a:buChar char="●"/>
              </a:lvl4pPr>
              <a:lvl5pPr lvl="4">
                <a:buSzPct val="45000"/>
                <a:buFont typeface="StarSymbol"/>
                <a:buChar char="●"/>
              </a:lvl5pPr>
              <a:lvl6pPr lvl="5">
                <a:buSzPct val="45000"/>
                <a:buFont typeface="StarSymbol"/>
                <a:buChar char="●"/>
              </a:lvl6pPr>
              <a:lvl7pPr lvl="6">
                <a:buSzPct val="45000"/>
                <a:buFont typeface="StarSymbol"/>
                <a:buChar char="●"/>
              </a:lvl7pPr>
              <a:lvl8pPr lvl="7">
                <a:buSzPct val="45000"/>
                <a:buFont typeface="StarSymbol"/>
                <a:buChar char="●"/>
              </a:lvl8pPr>
              <a:lvl9pPr lvl="8">
                <a:buSzPct val="45000"/>
                <a:buFont typeface="StarSymbol"/>
                <a:buChar char="●"/>
              </a:lvl9pPr>
            </a:lstStyle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ru-RU" sz="1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Lucida Sans" pitchFamily="2"/>
              </a:endParaRPr>
            </a:p>
          </p:txBody>
        </p:sp>
      </p:grp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Содержание целевого раздела: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457200" y="274680"/>
            <a:ext cx="7467119" cy="725039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>
              <a:buNone/>
            </a:pPr>
            <a:r>
              <a:rPr lang="ru-RU" b="1"/>
              <a:t>Содержание целевого раздела: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type="body" idx="4294967295"/>
          </p:nvPr>
        </p:nvSpPr>
        <p:spPr>
          <a:xfrm>
            <a:off x="571320" y="1357200"/>
            <a:ext cx="7500600" cy="5214600"/>
          </a:xfrm>
        </p:spPr>
        <p:txBody>
          <a:bodyPr/>
          <a:lstStyle>
            <a:def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defPPr>
            <a:lvl1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1pPr>
            <a:lvl2pPr marL="864000" lvl="1" indent="-324000" algn="l" rtl="0" hangingPunct="1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2pPr>
            <a:lvl3pPr marL="1295999" lvl="2" indent="-288000" algn="l" rtl="0" hangingPunct="1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3pPr>
            <a:lvl4pPr marL="1728000" lvl="3" indent="-216000" algn="l" rtl="0" hangingPunct="1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16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4pPr>
            <a:lvl5pPr marL="2160000" lvl="4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5pPr>
            <a:lvl6pPr marL="2592000" lvl="5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6pPr>
            <a:lvl7pPr marL="3024000" lvl="6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7pPr>
            <a:lvl8pPr marL="3456000" lvl="7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8pPr>
            <a:lvl9pPr marL="3887999" lvl="8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9pPr>
          </a:lstStyle>
          <a:p>
            <a:pPr marL="0" lvl="0" indent="0" algn="just">
              <a:spcBef>
                <a:spcPts val="601"/>
              </a:spcBef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b="1">
                <a:latin typeface="Century Schoolbook" pitchFamily="18"/>
              </a:rPr>
              <a:t>Целевой раздел </a:t>
            </a:r>
            <a:r>
              <a:rPr lang="ru-RU">
                <a:latin typeface="Century Schoolbook" pitchFamily="18"/>
              </a:rPr>
              <a:t>включает в себя: пояснительную записку, цели и задачи программы, принципы и подходы к её формированию, характеристики особенностей развития детей, а также планируемые результаты освоения программы. Результаты освоения образовательной программы представлены в виде целевых ориентиров дошкольного образования, которые представляют собой социально-нормативные возрастные характеристики возможных достижений ребёнка на этапе завершения уровня дошкольного образования.</a:t>
            </a:r>
          </a:p>
          <a:p>
            <a:pPr marL="0" lvl="0" indent="0">
              <a:spcBef>
                <a:spcPts val="601"/>
              </a:spcBef>
              <a:buNone/>
            </a:pPr>
            <a:endParaRPr lang="ru-RU">
              <a:latin typeface="Century Schoolbook" pitchFamily="18"/>
            </a:endParaRPr>
          </a:p>
          <a:p>
            <a:pPr marL="0" lvl="0" indent="0">
              <a:spcBef>
                <a:spcPts val="601"/>
              </a:spcBef>
              <a:buNone/>
            </a:pPr>
            <a:endParaRPr lang="ru-RU">
              <a:latin typeface="Century Schoolbook" pitchFamily="18"/>
            </a:endParaRPr>
          </a:p>
        </p:txBody>
      </p:sp>
      <p:sp>
        <p:nvSpPr>
          <p:cNvPr id="4" name="Номер слайда 3"/>
          <p:cNvSpPr txBox="1">
            <a:spLocks noGrp="1"/>
          </p:cNvSpPr>
          <p:nvPr>
            <p:ph type="sldNum" sz="quarter" idx="4294967295"/>
          </p:nvPr>
        </p:nvSpPr>
        <p:spPr>
          <a:xfrm>
            <a:off x="8129160" y="5734080"/>
            <a:ext cx="609120" cy="52091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/>
          <a:p>
            <a:pPr lvl="0"/>
            <a:fld id="{FBE9C28C-711F-4917-A60B-FE88DD6062AC}" type="slidenum">
              <a:t>8</a:t>
            </a:fld>
            <a:endParaRPr lang="ru-RU">
              <a:solidFill>
                <a:srgbClr val="000000"/>
              </a:solidFill>
              <a:latin typeface="Century Schoolbook" pitchFamily="18"/>
              <a:ea typeface="Arial Unicode MS" pitchFamily="2"/>
              <a:cs typeface="Tahoma" pitchFamily="2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5"/>
          <p:cNvSpPr txBox="1">
            <a:spLocks noGrp="1"/>
          </p:cNvSpPr>
          <p:nvPr>
            <p:ph type="title" idx="4294967295"/>
          </p:nvPr>
        </p:nvSpPr>
        <p:spPr>
          <a:xfrm>
            <a:off x="428760" y="142920"/>
            <a:ext cx="7972200" cy="142848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>
              <a:buNone/>
            </a:pPr>
            <a:r>
              <a:rPr lang="ru-RU" b="1" i="1"/>
              <a:t>Целевые ориентиры образования в младенческом и раннем возрасте:</a:t>
            </a:r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3" name="Содержимое 6"/>
          <p:cNvSpPr txBox="1">
            <a:spLocks noGrp="1"/>
          </p:cNvSpPr>
          <p:nvPr>
            <p:ph type="body" idx="4294967295"/>
          </p:nvPr>
        </p:nvSpPr>
        <p:spPr>
          <a:xfrm>
            <a:off x="142920" y="1143000"/>
            <a:ext cx="8572320" cy="5714640"/>
          </a:xfrm>
        </p:spPr>
        <p:txBody>
          <a:bodyPr/>
          <a:lstStyle>
            <a:def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defPPr>
            <a:lvl1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1pPr>
            <a:lvl2pPr marL="864000" lvl="1" indent="-324000" algn="l" rtl="0" hangingPunct="1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2pPr>
            <a:lvl3pPr marL="1295999" lvl="2" indent="-288000" algn="l" rtl="0" hangingPunct="1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3pPr>
            <a:lvl4pPr marL="1728000" lvl="3" indent="-216000" algn="l" rtl="0" hangingPunct="1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16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4pPr>
            <a:lvl5pPr marL="2160000" lvl="4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5pPr>
            <a:lvl6pPr marL="2592000" lvl="5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6pPr>
            <a:lvl7pPr marL="3024000" lvl="6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7pPr>
            <a:lvl8pPr marL="3456000" lvl="7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8pPr>
            <a:lvl9pPr marL="3887999" lvl="8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entury Schoolbook"/>
                <a:ea typeface="Microsoft YaHei" pitchFamily="2"/>
                <a:cs typeface="Lucida Sans" pitchFamily="2"/>
              </a:defRPr>
            </a:lvl9pPr>
          </a:lstStyle>
          <a:p>
            <a:pPr marL="0" lvl="0" indent="0" algn="just">
              <a:buClr>
                <a:srgbClr val="0070C0"/>
              </a:buClr>
              <a:buSzPct val="70000"/>
              <a:buFont typeface="Wingdings"/>
              <a:buChar char=""/>
            </a:pPr>
            <a:r>
              <a:rPr lang="ru-RU" sz="1200" b="1">
                <a:latin typeface="Century Schoolbook" pitchFamily="18"/>
              </a:rPr>
              <a:t>Ребенок интересуется окружающими предметами и активно действует с ними; эмоционально вовлечен в действия с игрушками и другими 18 предметами, стремится проявлять настойчивость в достижении результата своих действий.</a:t>
            </a:r>
          </a:p>
          <a:p>
            <a:pPr marL="0" lvl="0" indent="0" algn="just"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 b="1">
                <a:latin typeface="Century Schoolbook" pitchFamily="18"/>
              </a:rPr>
              <a:t>Использует специфические, культурно фиксированные предметные действия, знает назначение бытовых предметов (ложки, расчески, карандаша и пр.) и умеет пользоваться ими. Владеет простейшими навыками самообслуживания; стремится проявлять самостоятельность в бытовом и игровом поведении; проявляет навыки опрятности.</a:t>
            </a:r>
          </a:p>
          <a:p>
            <a:pPr marL="0" lvl="0" indent="0" algn="just"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 b="1">
                <a:latin typeface="Century Schoolbook" pitchFamily="18"/>
              </a:rPr>
              <a:t> Проявляет отрицательное отношение к грубости, жадности.</a:t>
            </a:r>
          </a:p>
          <a:p>
            <a:pPr marL="0" lvl="0" indent="0" algn="just"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 b="1">
                <a:latin typeface="Century Schoolbook" pitchFamily="18"/>
              </a:rPr>
              <a:t> Соблюдает правила элементарной вежливости (самостоятельно или по напоминанию говорит «спасибо», «здравствуйте», «до свидания», «спокойной ночи» (в семье, в группе)); имеет первичные представления об элементарных правилах поведения в детском саду, дома, на улице и старается соблюдать их.</a:t>
            </a:r>
          </a:p>
          <a:p>
            <a:pPr marL="0" lvl="0" indent="0" algn="just"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 b="1">
                <a:latin typeface="Century Schoolbook" pitchFamily="18"/>
              </a:rPr>
              <a:t> Владеет активной речью, включенной в общение; может обращаться с вопросами и просьбами, понимает речь взрослых; знает названия окружающих предметов и игрушек. Речь становится полноценным средством общения с другими детьми.</a:t>
            </a:r>
          </a:p>
          <a:p>
            <a:pPr marL="0" lvl="0" indent="0" algn="just"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 b="1">
                <a:latin typeface="Century Schoolbook" pitchFamily="18"/>
              </a:rPr>
              <a:t> Стремится к общению со взрослыми и активно подражает им в движениях и действиях; появляются игры, в которых ребенок воспроизводит действия взрослого. Эмоционально откликается на игру, предложенную взрослым, принимает игровую задачу.</a:t>
            </a:r>
          </a:p>
          <a:p>
            <a:pPr marL="0" lvl="0" indent="0" algn="just">
              <a:buClr>
                <a:srgbClr val="0070C0"/>
              </a:buClr>
              <a:buSzPct val="70000"/>
              <a:buFont typeface="Wingdings"/>
              <a:buChar char=""/>
            </a:pPr>
            <a:r>
              <a:rPr lang="ru-RU" sz="1200" b="1">
                <a:latin typeface="Century Schoolbook" pitchFamily="18"/>
              </a:rPr>
              <a:t>Проявляет интерес к сверстникам; наблюдает за их действиями и подражает им. Умеет играть рядом со сверстниками, не мешая им. Проявляет интерес к совместным играм небольшими группами.</a:t>
            </a:r>
          </a:p>
          <a:p>
            <a:pPr marL="0" lvl="0" indent="0" algn="just"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 b="1">
                <a:latin typeface="Century Schoolbook" pitchFamily="18"/>
              </a:rPr>
              <a:t>Проявляет интерес к окружающему миру природы, с интересом участвует в сезонных наблюдениях.</a:t>
            </a:r>
          </a:p>
          <a:p>
            <a:pPr marL="0" lvl="0" indent="0" algn="just">
              <a:buClr>
                <a:srgbClr val="0070C0"/>
              </a:buClr>
              <a:buSzPct val="70000"/>
              <a:buFont typeface="Wingdings"/>
              <a:buChar char=""/>
            </a:pPr>
            <a:r>
              <a:rPr lang="ru-RU" sz="1200" b="1">
                <a:latin typeface="Century Schoolbook" pitchFamily="18"/>
              </a:rPr>
              <a:t>Проявляет интерес к стихам, песням и сказкам, рассматриванию картинок, стремится двигаться под музыку; эмоционально откликается на различные произведения культуры и искусства.</a:t>
            </a:r>
          </a:p>
          <a:p>
            <a:pPr marL="0" lvl="0" indent="0" algn="just"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 b="1">
                <a:latin typeface="Century Schoolbook" pitchFamily="18"/>
              </a:rPr>
              <a:t> С пониманием следит за действиями героев кукольного театра; проявляет желание участвовать в театрализованных и сюжетно-ролевых играх.</a:t>
            </a:r>
          </a:p>
          <a:p>
            <a:pPr marL="0" lvl="0" indent="0" algn="just">
              <a:buClr>
                <a:srgbClr val="0070C0"/>
              </a:buClr>
              <a:buSzPct val="70000"/>
              <a:buFont typeface="Wingdings"/>
              <a:buChar char=""/>
            </a:pPr>
            <a:r>
              <a:rPr lang="ru-RU" sz="1200" b="1">
                <a:latin typeface="Century Schoolbook" pitchFamily="18"/>
              </a:rPr>
              <a:t> Проявляет интерес к продуктивной деятельности (рисование, лепка, конструирование, аппликация).</a:t>
            </a:r>
          </a:p>
          <a:p>
            <a:pPr marL="0" lvl="0" indent="0" algn="just"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200" b="1">
                <a:latin typeface="Century Schoolbook" pitchFamily="18"/>
              </a:rPr>
              <a:t>У ребенка развита крупная моторика, он стремится осваивать раз- личные виды движений</a:t>
            </a:r>
          </a:p>
          <a:p>
            <a:pPr marL="0" lvl="0" indent="0" algn="just">
              <a:buNone/>
            </a:pPr>
            <a:r>
              <a:rPr lang="ru-RU" sz="1200" b="1">
                <a:latin typeface="Century Schoolbook" pitchFamily="18"/>
              </a:rPr>
              <a:t>       (бег, лазанье, перешагивание и пр.). С интересом участвует в подвижных играх с простым</a:t>
            </a:r>
          </a:p>
          <a:p>
            <a:pPr marL="0" lvl="0" indent="0" algn="just">
              <a:buNone/>
            </a:pPr>
            <a:r>
              <a:rPr lang="ru-RU" sz="1200" b="1">
                <a:latin typeface="Century Schoolbook" pitchFamily="18"/>
              </a:rPr>
              <a:t>       содержанием, несложными движениями.</a:t>
            </a:r>
          </a:p>
          <a:p>
            <a:pPr marL="0" lvl="0" indent="0" algn="just">
              <a:buNone/>
            </a:pPr>
            <a:endParaRPr lang="ru-RU" sz="1200" b="1">
              <a:latin typeface="Century Schoolbook" pitchFamily="18"/>
            </a:endParaRPr>
          </a:p>
        </p:txBody>
      </p:sp>
      <p:sp>
        <p:nvSpPr>
          <p:cNvPr id="4" name="Номер слайда 2"/>
          <p:cNvSpPr txBox="1">
            <a:spLocks noGrp="1"/>
          </p:cNvSpPr>
          <p:nvPr>
            <p:ph type="sldNum" sz="quarter" idx="4294967295"/>
          </p:nvPr>
        </p:nvSpPr>
        <p:spPr>
          <a:xfrm>
            <a:off x="8129160" y="5734080"/>
            <a:ext cx="609120" cy="52091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/>
          <a:p>
            <a:pPr lvl="0"/>
            <a:fld id="{AFBB6241-EFD8-4878-BD4F-97EC0069245F}" type="slidenum">
              <a:t>9</a:t>
            </a:fld>
            <a:endParaRPr lang="ru-RU">
              <a:solidFill>
                <a:srgbClr val="000000"/>
              </a:solidFill>
              <a:latin typeface="Century Schoolbook" pitchFamily="18"/>
              <a:ea typeface="Arial Unicode MS" pitchFamily="2"/>
              <a:cs typeface="Tahoma" pitchFamily="2"/>
            </a:endParaRPr>
          </a:p>
        </p:txBody>
      </p:sp>
      <p:pic>
        <p:nvPicPr>
          <p:cNvPr id="5" name="Picture 2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7643880" y="142920"/>
            <a:ext cx="999720" cy="959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бычный 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бычный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2292</Words>
  <Application>Microsoft Office PowerPoint</Application>
  <PresentationFormat>Экран (4:3)</PresentationFormat>
  <Paragraphs>222</Paragraphs>
  <Slides>22</Slides>
  <Notes>22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Обычный 1</vt:lpstr>
      <vt:lpstr>Обычный 2</vt:lpstr>
      <vt:lpstr>Воздушный поток</vt:lpstr>
      <vt:lpstr>   Краткая презентация основной образовательной программы дошкольного образования  г.Казань </vt:lpstr>
      <vt:lpstr>Полное название: Основная образовательная программа дошкольной образовательной организации: Муниципальное бюджетное дошкольное образовательное учреждение «Детский сад № 39 комбинированного вида с татарским языком воспитания и обучение Советского района г. Казани».  Сокращённое название:  ООП ДОО  Срок реализации:  2020-2025гг. Ориентирована на детей в возрасте от 3 до 7 лет. </vt:lpstr>
      <vt:lpstr> </vt:lpstr>
      <vt:lpstr>Цель образовательной программы:</vt:lpstr>
      <vt:lpstr>Задачи программы:</vt:lpstr>
      <vt:lpstr> </vt:lpstr>
      <vt:lpstr>Образовательная программа ДОО  включает три основных раздела:</vt:lpstr>
      <vt:lpstr>Содержание целевого раздела:</vt:lpstr>
      <vt:lpstr>Целевые ориентиры образования в младенческом и раннем возрасте: </vt:lpstr>
      <vt:lpstr>Целевые ориентиры  на этапе завершения дошкольного образования: </vt:lpstr>
      <vt:lpstr>Презентация PowerPoint</vt:lpstr>
      <vt:lpstr>Содержательный раздел:</vt:lpstr>
      <vt:lpstr>Образовательные области, обеспечивающие разностороннее развитие детей по ФГОС ДО:</vt:lpstr>
      <vt:lpstr>ОБРАЗОВАТЕЛЬНАЯ ОБЛАСТЬ «ФИЗИЧЕСКОЕ РАЗВИТИЕ»:  </vt:lpstr>
      <vt:lpstr>ОБРАЗОВАТЕЛЬНАЯ ОБЛАСТЬ  «СОЦИАЛЬНО-КОММУНИКАТИВНОЕ РАЗВИТИЕ»:</vt:lpstr>
      <vt:lpstr>ОБРАЗОВАТЕЛЬНАЯ ОБЛАСТЬ «РЕЧЕВОЕ РАЗВИТИЕ»: </vt:lpstr>
      <vt:lpstr>ОБРАЗОВАТЕЛЬНАЯ ОБЛАСТЬ «ПОЗНАВАТЕЛЬНОЕ РАЗВИТИЕ»:</vt:lpstr>
      <vt:lpstr>ОБРАЗОВАТЕЛЬНАЯ ОБЛАСТЬ  «ХУДОЖЕСТВЕННО-ЭСТЕТИЧЕСКОЕ РАЗВИТИЕ»:</vt:lpstr>
      <vt:lpstr>Направления взаимодействия с семьями воспитанников:</vt:lpstr>
      <vt:lpstr>Направления вариативной части программы:</vt:lpstr>
      <vt:lpstr>Содержание  организационного раздела:</vt:lpstr>
      <vt:lpstr>Спасибо за внимание!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Краткая презентация основной образовательной программы дошкольного образования  г.Казань </dc:title>
  <dc:creator>Admin</dc:creator>
  <cp:lastModifiedBy>Naila</cp:lastModifiedBy>
  <cp:revision>5</cp:revision>
  <dcterms:modified xsi:type="dcterms:W3CDTF">2022-11-25T10:45:53Z</dcterms:modified>
</cp:coreProperties>
</file>